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04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</p:sldIdLst>
  <p:sldSz cx="12192000" cy="6858000"/>
  <p:notesSz cx="6858000" cy="12192000"/>
  <p:custDataLst>
    <p:tags r:id="rId52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49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8afcd46d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基础课43 两直线的位置关系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1B9507A3-73B6-4384-805C-7527DB078D18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8afcd46d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基础课43 两直线的位置关系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7B11583B-EA88-4F88-A693-89DF65E98AD6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8afcd46d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基础课43 两直线的位置关系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DEE8B3C7-0E77-49BD-BE2D-CA4126DE437F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8afcd46d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基础课43 两直线的位置关系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69DEE272-92D0-4548-9426-5838BD3302BB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xin?subject=math#pid=657fab7460819df2225b41b1#tid=65825cdc41cd2100092ee9fe#sourcefrom=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MasterShapeName"/>
          <p:cNvSpPr/>
          <p:nvPr/>
        </p:nvSpPr>
        <p:spPr>
          <a:xfrm>
            <a:off x="5577840" y="5907024"/>
            <a:ext cx="1801368" cy="8595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lang="en-US" sz="5200" b="1" i="0" dirty="0">
                <a:solidFill>
                  <a:srgbClr val="42ADE2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数 学</a:t>
            </a:r>
            <a:endParaRPr lang="en-US" sz="52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99FAEC79-995A-4424-80E2-C5519C93BF95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8afcd46d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基础课43 两直线的位置关系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CCD445C4-3176-4FBA-8055-AF992BAFFFA3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6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6.png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6_BD#b44f54e38?vbadefaultcenterpage=1&amp;parentnodeid=66a6f6009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032" y="756000"/>
            <a:ext cx="2532888" cy="448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7_BD#ed57f87dd?segpoint=1&amp;vbadefaultcenterpage=1&amp;parentnodeid=b44f54e38&amp;vbahtmlprocessed=1"/>
              <p:cNvSpPr/>
              <p:nvPr/>
            </p:nvSpPr>
            <p:spPr>
              <a:xfrm>
                <a:off x="502920" y="1343248"/>
                <a:ext cx="11183112" cy="2135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确定方程含参数的直线所过定点的方法</a:t>
                </a:r>
                <a:endParaRPr lang="en-US" altLang="zh-CN" sz="2400" b="1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将直线方程写成点斜式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</m:e>
                    </m:d>
                    <m:d>
                      <m:d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,从而确定定点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将直线方程整理成参数方程，由方程中各项系数及常数项为0确定定点.</a:t>
                </a:r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先给参数取两个不同的值，再解直线方程构成的方程组，从而确定定点坐标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P_7_BD#ed57f87dd?segpoint=1&amp;vbadefaultcenterpage=1&amp;parentnodeid=b44f54e38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3248"/>
                <a:ext cx="11183112" cy="2135950"/>
              </a:xfrm>
              <a:prstGeom prst="rect">
                <a:avLst/>
              </a:prstGeom>
              <a:blipFill rotWithShape="1">
                <a:blip r:embed="rId4"/>
                <a:stretch>
                  <a:fillRect t="-10" r="1" b="-2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ff9175128?vbadefaultcenterpage=1&amp;parentnodeid=b626c6b90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p:sp>
        <p:nvSpPr>
          <p:cNvPr id="3" name="C_5_BD#0ae069c26?vbadefaultcenterpage=1&amp;parentnodeid=ff9175128&amp;vbahtmlprocessed=1"/>
          <p:cNvSpPr/>
          <p:nvPr/>
        </p:nvSpPr>
        <p:spPr>
          <a:xfrm>
            <a:off x="502920" y="1419448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题组1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走出误区</a:t>
            </a:r>
            <a:endParaRPr lang="en-US" altLang="zh-CN" sz="2600" dirty="0"/>
          </a:p>
        </p:txBody>
      </p:sp>
      <p:sp>
        <p:nvSpPr>
          <p:cNvPr id="4" name="QO_6_BD.8_1#a45512c64?vbadefaultcenterpage=1&amp;parentnodeid=0ae069c26&amp;vbahtmlprocessed=1"/>
          <p:cNvSpPr/>
          <p:nvPr/>
        </p:nvSpPr>
        <p:spPr>
          <a:xfrm>
            <a:off x="502920" y="1993304"/>
            <a:ext cx="11183112" cy="4900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判一判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.（对的打“√”,错的打“×”）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T_7_BD.9_1#051f56748?vbadefaultcenterpage=1&amp;parentnodeid=a45512c64&amp;vbahtmlprocessed=1"/>
              <p:cNvSpPr/>
              <p:nvPr/>
            </p:nvSpPr>
            <p:spPr>
              <a:xfrm>
                <a:off x="502920" y="2523903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（1）当直线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的斜率都存在时,一定有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//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T_7_BD.9_1#051f56748?vbadefaultcenterpage=1&amp;parentnodeid=a45512c6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523903"/>
                <a:ext cx="11183112" cy="486029"/>
              </a:xfrm>
              <a:prstGeom prst="rect">
                <a:avLst/>
              </a:prstGeom>
              <a:blipFill rotWithShape="1">
                <a:blip r:embed="rId4"/>
                <a:stretch>
                  <a:fillRect t="-85" r="1" b="-12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QT_7_AN.10_1#051f56748.bracket?vbadefaultcenterpage=1&amp;parentnodeid=a45512c64&amp;vbapositionanswer=8&amp;vbahtmlprocessed=1"/>
          <p:cNvSpPr/>
          <p:nvPr/>
        </p:nvSpPr>
        <p:spPr>
          <a:xfrm>
            <a:off x="8476488" y="2523903"/>
            <a:ext cx="446088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×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QT_7_BD.11_1#b38a7bd81?vbadefaultcenterpage=1&amp;parentnodeid=a45512c64&amp;vbahtmlprocessed=1&amp;bbb=1&amp;hasbroken=1"/>
              <p:cNvSpPr/>
              <p:nvPr/>
            </p:nvSpPr>
            <p:spPr>
              <a:xfrm>
                <a:off x="502920" y="3019648"/>
                <a:ext cx="11183112" cy="104768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（2）已知直线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=0(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,且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≠0)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QT_7_BD.11_1#b38a7bd81?vbadefaultcenterpage=1&amp;parentnodeid=a45512c6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019648"/>
                <a:ext cx="11183112" cy="1047687"/>
              </a:xfrm>
              <a:prstGeom prst="rect">
                <a:avLst/>
              </a:prstGeom>
              <a:blipFill rotWithShape="1">
                <a:blip r:embed="rId5"/>
                <a:stretch>
                  <a:fillRect t="-21" r="1" b="-119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QT_7_AN.12_1#b38a7bd81.bracket?vbadefaultcenterpage=1&amp;parentnodeid=a45512c64&amp;vbapositionanswer=9&amp;vbahtmlprocessed=1"/>
          <p:cNvSpPr/>
          <p:nvPr/>
        </p:nvSpPr>
        <p:spPr>
          <a:xfrm>
            <a:off x="6297740" y="3574702"/>
            <a:ext cx="387350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√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QT_7_BD.13_1#73b0ecb0d?vbadefaultcenterpage=1&amp;parentnodeid=a45512c64&amp;vbahtmlprocessed=1"/>
              <p:cNvSpPr/>
              <p:nvPr/>
            </p:nvSpPr>
            <p:spPr>
              <a:xfrm>
                <a:off x="502920" y="4111403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（3）如果两条直线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垂直,那么它们的斜率之积一定等于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9" name="QT_7_BD.13_1#73b0ecb0d?vbadefaultcenterpage=1&amp;parentnodeid=a45512c6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111403"/>
                <a:ext cx="11183112" cy="486029"/>
              </a:xfrm>
              <a:prstGeom prst="rect">
                <a:avLst/>
              </a:prstGeom>
              <a:blipFill rotWithShape="1">
                <a:blip r:embed="rId6"/>
                <a:stretch>
                  <a:fillRect t="-85" r="1" b="-12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QT_7_AN.14_1#73b0ecb0d.bracket?vbadefaultcenterpage=1&amp;parentnodeid=a45512c64&amp;vbapositionanswer=10&amp;vbahtmlprocessed=1"/>
          <p:cNvSpPr/>
          <p:nvPr/>
        </p:nvSpPr>
        <p:spPr>
          <a:xfrm>
            <a:off x="9101582" y="4111403"/>
            <a:ext cx="446088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×</a:t>
            </a:r>
            <a:endParaRPr lang="en-US" altLang="zh-CN" sz="2400" dirty="0"/>
          </a:p>
        </p:txBody>
      </p:sp>
      <p:sp>
        <p:nvSpPr>
          <p:cNvPr id="11" name="QT_7_BD.15_1#4e1ebb85d?vbadefaultcenterpage=1&amp;parentnodeid=a45512c64&amp;vbahtmlprocessed=1"/>
          <p:cNvSpPr/>
          <p:nvPr/>
        </p:nvSpPr>
        <p:spPr>
          <a:xfrm>
            <a:off x="502920" y="4607148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（4）若两直线的方程组成的方程组有唯一解,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则两直线相交.(</a:t>
            </a:r>
            <a:r>
              <a:rPr lang="en-US" altLang="zh-CN" sz="2400" b="0" i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  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)</a:t>
            </a:r>
            <a:r>
              <a:rPr lang="en-US" altLang="zh-CN" sz="2400" b="0" i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endParaRPr lang="en-US" altLang="zh-CN" sz="2400" dirty="0"/>
          </a:p>
        </p:txBody>
      </p:sp>
      <p:sp>
        <p:nvSpPr>
          <p:cNvPr id="12" name="QT_7_AN.16_1#4e1ebb85d.bracket?vbadefaultcenterpage=1&amp;parentnodeid=a45512c64&amp;vbapositionanswer=11&amp;vbahtmlprocessed=1"/>
          <p:cNvSpPr/>
          <p:nvPr/>
        </p:nvSpPr>
        <p:spPr>
          <a:xfrm>
            <a:off x="8567420" y="4607148"/>
            <a:ext cx="387350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√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8" grpId="0" build="p" animBg="1"/>
      <p:bldP spid="10" grpId="0" build="p" animBg="1"/>
      <p:bldP spid="12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BD.17_1#34a20073b?vbadefaultcenterpage=1&amp;parentnodeid=0ae069c26&amp;vbahtmlprocessed=1&amp;bbb=1&amp;hasbroken=1"/>
              <p:cNvSpPr/>
              <p:nvPr/>
            </p:nvSpPr>
            <p:spPr>
              <a:xfrm>
                <a:off x="502920" y="756000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（多选题）（易错题）已知直线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和直线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−3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下列说法正确的是(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BD.17_1#34a20073b?vbadefaultcenterpage=1&amp;parentnodeid=0ae069c26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1034669"/>
              </a:xfrm>
              <a:prstGeom prst="rect">
                <a:avLst/>
              </a:prstGeom>
              <a:blipFill rotWithShape="1">
                <a:blip r:embed="rId3"/>
                <a:stretch>
                  <a:fillRect t="-34" r="1" b="-60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6_AN.18_1#34a20073b.bracket?vbadefaultcenterpage=1&amp;parentnodeid=0ae069c26&amp;vbapositionanswer=12&amp;vbahtmlprocessed=1"/>
          <p:cNvSpPr/>
          <p:nvPr/>
        </p:nvSpPr>
        <p:spPr>
          <a:xfrm>
            <a:off x="7171690" y="1304640"/>
            <a:ext cx="882650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ACD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BD.19_1#34a20073b.choices?vbadefaultcenterpage=1&amp;parentnodeid=0ae069c26&amp;vbahtmlprocessed=1"/>
              <p:cNvSpPr/>
              <p:nvPr/>
            </p:nvSpPr>
            <p:spPr>
              <a:xfrm>
                <a:off x="502920" y="1797907"/>
                <a:ext cx="11183112" cy="108813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10000"/>
                  </a:lnSpc>
                  <a:tabLst>
                    <a:tab pos="569912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始终过点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=−3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  <a:tabLst>
                    <a:tab pos="569912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始终不过第三象限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6_BD.19_1#34a20073b.choices?vbadefaultcenterpage=1&amp;parentnodeid=0ae069c26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797907"/>
                <a:ext cx="11183112" cy="1088136"/>
              </a:xfrm>
              <a:prstGeom prst="rect">
                <a:avLst/>
              </a:prstGeom>
              <a:blipFill rotWithShape="1">
                <a:blip r:embed="rId4"/>
                <a:stretch>
                  <a:fillRect t="-20" r="1" b="-5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6_EX.20_1#34a20073b?vbadefaultcenterpage=1&amp;parentnodeid=0ae069c26&amp;vbahtmlprocessed=1&amp;bbb=1&amp;hasbroken=1"/>
              <p:cNvSpPr/>
              <p:nvPr/>
            </p:nvSpPr>
            <p:spPr>
              <a:xfrm>
                <a:off x="502920" y="2890107"/>
                <a:ext cx="11183112" cy="10386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易错点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等价于两直线平行或重合，在由平行关系求参数时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，忽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视排除重合的情形而致误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6_EX.20_1#34a20073b?vbadefaultcenterpage=1&amp;parentnodeid=0ae069c26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890107"/>
                <a:ext cx="11183112" cy="1038670"/>
              </a:xfrm>
              <a:prstGeom prst="rect">
                <a:avLst/>
              </a:prstGeom>
              <a:blipFill rotWithShape="1">
                <a:blip r:embed="rId5"/>
                <a:stretch>
                  <a:fillRect t="-21" r="-203" b="-5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QC_6_AS.21_1#34a20073b?vbadefaultcenterpage=1&amp;parentnodeid=0ae069c26&amp;vbahtmlprocessed=1&amp;bbb=1&amp;hasbroken=1"/>
              <p:cNvSpPr/>
              <p:nvPr/>
            </p:nvSpPr>
            <p:spPr>
              <a:xfrm>
                <a:off x="502920" y="3931507"/>
                <a:ext cx="11183112" cy="259511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恒过点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，故A正确；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重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合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，故B错误；由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3−2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，故C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正确；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始终过点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，则其斜率为负数，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且不会过第三象限，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D正确.故选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ACD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C_6_AS.21_1#34a20073b?vbadefaultcenterpage=1&amp;parentnodeid=0ae069c26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931507"/>
                <a:ext cx="11183112" cy="2595118"/>
              </a:xfrm>
              <a:prstGeom prst="rect">
                <a:avLst/>
              </a:prstGeom>
              <a:blipFill rotWithShape="1">
                <a:blip r:embed="rId6"/>
                <a:stretch>
                  <a:fillRect t="-9" r="-1220" b="-27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build="p" animBg="1"/>
      <p:bldP spid="6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ea7eabdb5?vbadefaultcenterpage=1&amp;parentnodeid=ff9175128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题组2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走进教材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6_BD.22_1#960df3da5?vbadefaultcenterpage=1&amp;parentnodeid=ea7eabdb5&amp;vbahtmlprocessed=1&amp;bbb=1&amp;hasbroken=1"/>
              <p:cNvSpPr/>
              <p:nvPr/>
            </p:nvSpPr>
            <p:spPr>
              <a:xfrm>
                <a:off x="502920" y="1330103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（人教A版选修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①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P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80</m:t>
                    </m:r>
                    <m:r>
                      <a:rPr lang="en-US" altLang="zh-CN" sz="2400" b="1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14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改编）已知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−3,−4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6,3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两点到直线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的距离相等，则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B_6_BD.22_1#960df3da5?vbadefaultcenterpage=1&amp;parentnodeid=ea7eabdb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30103"/>
                <a:ext cx="11183112" cy="1034669"/>
              </a:xfrm>
              <a:prstGeom prst="rect">
                <a:avLst/>
              </a:prstGeom>
              <a:blipFill rotWithShape="1">
                <a:blip r:embed="rId3"/>
                <a:stretch>
                  <a:fillRect t="-40" r="1" b="-25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QB_6_AN.23_1#960df3da5.blank?vbadefaultcenterpage=1&amp;parentnodeid=ea7eabdb5&amp;vbapositionanswer=13&amp;vbahtmlprocessed=1&amp;rh=43.2"/>
              <p:cNvSpPr/>
              <p:nvPr/>
            </p:nvSpPr>
            <p:spPr>
              <a:xfrm>
                <a:off x="5551869" y="1802924"/>
                <a:ext cx="1273175" cy="5105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4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4" name="QB_6_AN.23_1#960df3da5.blank?vbadefaultcenterpage=1&amp;parentnodeid=ea7eabdb5&amp;vbapositionanswer=13&amp;vbahtmlprocessed=1&amp;rh=43.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869" y="1802924"/>
                <a:ext cx="1273175" cy="510540"/>
              </a:xfrm>
              <a:prstGeom prst="rect">
                <a:avLst/>
              </a:prstGeom>
              <a:blipFill>
                <a:blip r:embed="rId4"/>
                <a:stretch>
                  <a:fillRect t="-7143" b="-19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B_6_AS.24_1#960df3da5?vbadefaultcenterpage=1&amp;parentnodeid=ea7eabdb5&amp;vbahtmlprocessed=1&amp;bbb=1&amp;hasbroken=1"/>
              <p:cNvSpPr/>
              <p:nvPr/>
            </p:nvSpPr>
            <p:spPr>
              <a:xfrm>
                <a:off x="502920" y="2920588"/>
                <a:ext cx="11183112" cy="10172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−3,−4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6,3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的距离相等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−3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−4+1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e>
                        </m:ra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+3+1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+3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+4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B_6_AS.24_1#960df3da5?vbadefaultcenterpage=1&amp;parentnodeid=ea7eabdb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20588"/>
                <a:ext cx="11183112" cy="1017270"/>
              </a:xfrm>
              <a:prstGeom prst="rect">
                <a:avLst/>
              </a:prstGeom>
              <a:blipFill rotWithShape="1">
                <a:blip r:embed="rId5"/>
                <a:stretch>
                  <a:fillRect t="-22" r="1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BD.25_1#55e10c00f?vbadefaultcenterpage=1&amp;parentnodeid=ea7eabdb5&amp;vbahtmlprocessed=1&amp;bbb=1&amp;hasbroken=1"/>
              <p:cNvSpPr/>
              <p:nvPr/>
            </p:nvSpPr>
            <p:spPr>
              <a:xfrm>
                <a:off x="502920" y="951720"/>
                <a:ext cx="11183112" cy="15833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4.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（人教A版选修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①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P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79</m:t>
                    </m:r>
                    <m:r>
                      <a:rPr lang="en-US" altLang="zh-CN" sz="2400" b="1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8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改编）已知四边形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为正方形，顶点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所在的直线方程为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−14=0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所在的直线方程为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________________________________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BD.25_1#55e10c00f?vbadefaultcenterpage=1&amp;parentnodeid=ea7eabdb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951720"/>
                <a:ext cx="11183112" cy="1583309"/>
              </a:xfrm>
              <a:prstGeom prst="rect">
                <a:avLst/>
              </a:prstGeom>
              <a:blipFill rotWithShape="1">
                <a:blip r:embed="rId3"/>
                <a:stretch>
                  <a:fillRect t="-31" r="1" b="-166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QB_6_AN.26_1#55e10c00f.blank?vbadefaultcenterpage=1&amp;parentnodeid=ea7eabdb5&amp;vbapositionanswer=14&amp;vbahtmlprocessed=1&amp;rh=32.4"/>
              <p:cNvSpPr/>
              <p:nvPr/>
            </p:nvSpPr>
            <p:spPr>
              <a:xfrm>
                <a:off x="655320" y="2072055"/>
                <a:ext cx="4573397" cy="34874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29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−12=0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+8=0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3" name="QB_6_AN.26_1#55e10c00f.blank?vbadefaultcenterpage=1&amp;parentnodeid=ea7eabdb5&amp;vbapositionanswer=14&amp;vbahtmlprocessed=1&amp;rh=32.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" y="2072055"/>
                <a:ext cx="4573397" cy="348742"/>
              </a:xfrm>
              <a:prstGeom prst="rect">
                <a:avLst/>
              </a:prstGeom>
              <a:blipFill>
                <a:blip r:embed="rId4"/>
                <a:stretch>
                  <a:fillRect l="-800" t="-33333" r="-533" b="-5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6_AS.27_1#55e10c00f?vbadefaultcenterpage=1&amp;parentnodeid=ea7eabdb5&amp;vbahtmlprocessed=1&amp;bbb=1&amp;hasbroken=1"/>
              <p:cNvSpPr/>
              <p:nvPr/>
            </p:nvSpPr>
            <p:spPr>
              <a:xfrm>
                <a:off x="502920" y="2861673"/>
                <a:ext cx="11183112" cy="365455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由题意得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𝐵𝐶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所在的直线方程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−1=3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，整理得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.又正方形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的边长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𝑑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1+3−14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，所以顶点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的距离为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+3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−14=0,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∣3</m:t>
                                </m:r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−2∣</m:t>
                                </m:r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radPr>
                                  <m:deg/>
                                  <m:e>
                                    <m:sSup>
                                      <m:sSupPr>
                                        <m:ctrlPr>
                                          <a:rPr lang="en-US" altLang="zh-CN" sz="2400" b="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3</m:t>
                                        </m:r>
                                      </m:e>
                                      <m:sup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b="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1</m:t>
                                        </m:r>
                                      </m:e>
                                      <m:sup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rad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10</m:t>
                                </m:r>
                              </m:e>
                            </m:ra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=5,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=−1,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=5,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5,3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−1,5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所在的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直线方程为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−3=3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−5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−5=3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，整理得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−12=0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+8=0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B_6_AS.27_1#55e10c00f?vbadefaultcenterpage=1&amp;parentnodeid=ea7eabdb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861673"/>
                <a:ext cx="11183112" cy="3654552"/>
              </a:xfrm>
              <a:prstGeom prst="rect">
                <a:avLst/>
              </a:prstGeom>
              <a:blipFill rotWithShape="1">
                <a:blip r:embed="rId5"/>
                <a:stretch>
                  <a:fillRect t="-10" r="1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74b1ead85?vbadefaultcenterpage=1&amp;parentnodeid=ff9175128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题组3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走向高考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6_BD.28_1#c67dfb0c7?vbadefaultcenterpage=1&amp;parentnodeid=74b1ead85&amp;vbahtmlprocessed=1"/>
              <p:cNvSpPr/>
              <p:nvPr/>
            </p:nvSpPr>
            <p:spPr>
              <a:xfrm>
                <a:off x="502920" y="1333237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5.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（2020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山东卷）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−6=0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关于点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−1,2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对称的直线方程为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C_6_BD.28_1#c67dfb0c7?vbadefaultcenterpage=1&amp;parentnodeid=74b1ead8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33237"/>
                <a:ext cx="11183112" cy="486029"/>
              </a:xfrm>
              <a:prstGeom prst="rect">
                <a:avLst/>
              </a:prstGeom>
              <a:blipFill rotWithShape="1">
                <a:blip r:embed="rId3"/>
                <a:stretch>
                  <a:fillRect t="-77" r="1" b="-12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6_AN.29_1#c67dfb0c7.bracket?vbadefaultcenterpage=1&amp;parentnodeid=74b1ead85&amp;vbapositionanswer=15&amp;vbahtmlprocessed=1"/>
          <p:cNvSpPr/>
          <p:nvPr/>
        </p:nvSpPr>
        <p:spPr>
          <a:xfrm>
            <a:off x="10363420" y="1340666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6_BD.30_1#c67dfb0c7.choices?vbadefaultcenterpage=1&amp;parentnodeid=74b1ead85&amp;vbahtmlprocessed=1"/>
              <p:cNvSpPr/>
              <p:nvPr/>
            </p:nvSpPr>
            <p:spPr>
              <a:xfrm>
                <a:off x="502920" y="1863503"/>
                <a:ext cx="11183112" cy="479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2954020" algn="l"/>
                    <a:tab pos="5870575" algn="l"/>
                    <a:tab pos="8622030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−10=0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−23=0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−4=0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6_BD.30_1#c67dfb0c7.choices?vbadefaultcenterpage=1&amp;parentnodeid=74b1ead8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863503"/>
                <a:ext cx="11183112" cy="479235"/>
              </a:xfrm>
              <a:prstGeom prst="rect">
                <a:avLst/>
              </a:prstGeom>
              <a:blipFill rotWithShape="1">
                <a:blip r:embed="rId4"/>
                <a:stretch>
                  <a:fillRect t="-86" r="1" b="-143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QC_6_AS.31_1#c67dfb0c7?vbadefaultcenterpage=1&amp;parentnodeid=74b1ead85&amp;vbahtmlprocessed=1&amp;bbb=1&amp;hasbroken=1"/>
              <p:cNvSpPr/>
              <p:nvPr/>
            </p:nvSpPr>
            <p:spPr>
              <a:xfrm>
                <a:off x="502920" y="2346548"/>
                <a:ext cx="11183112" cy="191268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−6=0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上任取两点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，这两点关于点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−1,2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的对称点分别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−5,4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−2,2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，则所求直线过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−5,4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−2,2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两点，由两点式，得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2−4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−5</m:t>
                            </m:r>
                          </m:e>
                        </m: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−2−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−5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整理得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.故选D.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C_6_AS.31_1#c67dfb0c7?vbadefaultcenterpage=1&amp;parentnodeid=74b1ead8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346548"/>
                <a:ext cx="11183112" cy="1912684"/>
              </a:xfrm>
              <a:prstGeom prst="rect">
                <a:avLst/>
              </a:prstGeom>
              <a:blipFill rotWithShape="1">
                <a:blip r:embed="rId5"/>
                <a:stretch>
                  <a:fillRect t="-12" r="1" b="-26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6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e30edb476.fixed?vbadefaultcenterpage=1&amp;parentnodeid=8afcd46d7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考点聚焦·突破</a:t>
            </a:r>
            <a:endParaRPr lang="en-US" altLang="zh-CN" sz="4400" dirty="0"/>
          </a:p>
        </p:txBody>
      </p:sp>
      <p:pic>
        <p:nvPicPr>
          <p:cNvPr id="3" name="C_3#e30edb476.fixed?vbadefaultcenterpage=1&amp;parentnodeid=8afcd46d7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0096ad9b5?vbadefaultcenterpage=1&amp;parentnodeid=e30edb476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考点一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两直线的平行与垂直［自主练透］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5_BD.32_1#dd9c9a04e?vbadefaultcenterpage=1&amp;parentnodeid=0096ad9b5&amp;vbahtmlprocessed=1&amp;bbb=1&amp;hasbroken=1"/>
              <p:cNvSpPr/>
              <p:nvPr/>
            </p:nvSpPr>
            <p:spPr>
              <a:xfrm>
                <a:off x="502920" y="1369462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河北模拟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”是“直线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−3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与直线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互相垂直”的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C_5_BD.32_1#dd9c9a04e?vbadefaultcenterpage=1&amp;parentnodeid=0096ad9b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69462"/>
                <a:ext cx="11183112" cy="1034669"/>
              </a:xfrm>
              <a:prstGeom prst="rect">
                <a:avLst/>
              </a:prstGeom>
              <a:blipFill rotWithShape="1">
                <a:blip r:embed="rId3"/>
                <a:stretch>
                  <a:fillRect t="-39" r="1" b="-60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5_AN.33_1#dd9c9a04e.bracket?vbadefaultcenterpage=1&amp;parentnodeid=0096ad9b5&amp;vbapositionanswer=16&amp;vbahtmlprocessed=1"/>
          <p:cNvSpPr/>
          <p:nvPr/>
        </p:nvSpPr>
        <p:spPr>
          <a:xfrm>
            <a:off x="5335969" y="1918102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</a:t>
            </a:r>
            <a:endParaRPr lang="en-US" altLang="zh-CN" sz="2400" dirty="0"/>
          </a:p>
        </p:txBody>
      </p:sp>
      <p:sp>
        <p:nvSpPr>
          <p:cNvPr id="5" name="QC_5_BD.34_1#dd9c9a04e.choices?vbadefaultcenterpage=1&amp;parentnodeid=0096ad9b5&amp;vbahtmlprocessed=1"/>
          <p:cNvSpPr/>
          <p:nvPr/>
        </p:nvSpPr>
        <p:spPr>
          <a:xfrm>
            <a:off x="502920" y="2410049"/>
            <a:ext cx="11183112" cy="10346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atinLnBrk="1">
              <a:lnSpc>
                <a:spcPct val="150000"/>
              </a:lnSpc>
              <a:tabLst>
                <a:tab pos="5699125" algn="l"/>
              </a:tabLst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.充分不必要条件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.充要条件</a:t>
            </a:r>
            <a:endParaRPr lang="en-US" altLang="zh-CN" sz="2400" dirty="0"/>
          </a:p>
          <a:p>
            <a:pPr latinLnBrk="1">
              <a:lnSpc>
                <a:spcPct val="150000"/>
              </a:lnSpc>
              <a:tabLst>
                <a:tab pos="5699125" algn="l"/>
              </a:tabLst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.必要不充分条件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.既不充分也不必要条件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QC_5_AS.35_1#dd9c9a04e?vbadefaultcenterpage=1&amp;parentnodeid=0096ad9b5&amp;vbahtmlprocessed=1&amp;bbb=1&amp;hasbroken=1"/>
              <p:cNvSpPr/>
              <p:nvPr/>
            </p:nvSpPr>
            <p:spPr>
              <a:xfrm>
                <a:off x="502920" y="3451448"/>
                <a:ext cx="11183112" cy="268459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直线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−3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与直线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互相垂直,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−3</m:t>
                        </m:r>
                      </m:e>
                    </m:d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，而“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”是“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”的充分不必要条件，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”是“直线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−3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与直线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互相垂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直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”的充分不必要条件.故选A.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C_5_AS.35_1#dd9c9a04e?vbadefaultcenterpage=1&amp;parentnodeid=0096ad9b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451448"/>
                <a:ext cx="11183112" cy="2684590"/>
              </a:xfrm>
              <a:prstGeom prst="rect">
                <a:avLst/>
              </a:prstGeom>
              <a:blipFill rotWithShape="1">
                <a:blip r:embed="rId4"/>
                <a:stretch>
                  <a:fillRect t="-8" r="1" b="-21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6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BD.36_1#b61f40171?vbadefaultcenterpage=1&amp;parentnodeid=0096ad9b5&amp;vbahtmlprocessed=1&amp;bbb=1&amp;hasbroken=1"/>
              <p:cNvSpPr/>
              <p:nvPr/>
            </p:nvSpPr>
            <p:spPr>
              <a:xfrm>
                <a:off x="502920" y="1877709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山东模拟）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和点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,4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的直线为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,则实数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的值为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BD.36_1#b61f40171?vbadefaultcenterpage=1&amp;parentnodeid=0096ad9b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877709"/>
                <a:ext cx="11183112" cy="1034669"/>
              </a:xfrm>
              <a:prstGeom prst="rect">
                <a:avLst/>
              </a:prstGeom>
              <a:blipFill rotWithShape="1">
                <a:blip r:embed="rId3"/>
                <a:stretch>
                  <a:fillRect t="-1" r="1" b="-60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5_AN.37_1#b61f40171.bracket?vbadefaultcenterpage=1&amp;parentnodeid=0096ad9b5&amp;vbapositionanswer=17&amp;vbahtmlprocessed=1"/>
          <p:cNvSpPr/>
          <p:nvPr/>
        </p:nvSpPr>
        <p:spPr>
          <a:xfrm>
            <a:off x="9299766" y="2426349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5_BD.38_1#b61f40171.choices?vbadefaultcenterpage=1&amp;parentnodeid=0096ad9b5&amp;vbahtmlprocessed=1"/>
              <p:cNvSpPr/>
              <p:nvPr/>
            </p:nvSpPr>
            <p:spPr>
              <a:xfrm>
                <a:off x="502920" y="2957271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3106420" algn="l"/>
                    <a:tab pos="6022975" algn="l"/>
                    <a:tab pos="8698230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−10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C.0</a:t>
                </a:r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.8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5_BD.38_1#b61f40171.choices?vbadefaultcenterpage=1&amp;parentnodeid=0096ad9b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57271"/>
                <a:ext cx="11183112" cy="486029"/>
              </a:xfrm>
              <a:prstGeom prst="rect">
                <a:avLst/>
              </a:prstGeom>
              <a:blipFill rotWithShape="1">
                <a:blip r:embed="rId4"/>
                <a:stretch>
                  <a:fillRect t="-16" r="1" b="-128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5_AS.39_1#b61f40171?vbadefaultcenterpage=1&amp;parentnodeid=0096ad9b5&amp;vbahtmlprocessed=1"/>
              <p:cNvSpPr/>
              <p:nvPr/>
            </p:nvSpPr>
            <p:spPr>
              <a:xfrm>
                <a:off x="502920" y="3453016"/>
                <a:ext cx="11183112" cy="181527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=−2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≠−2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=−8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（经检验,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不重合）.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∴2×1+1×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=−10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.故选A.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5_AS.39_1#b61f40171?vbadefaultcenterpage=1&amp;parentnodeid=0096ad9b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453016"/>
                <a:ext cx="11183112" cy="1815275"/>
              </a:xfrm>
              <a:prstGeom prst="rect">
                <a:avLst/>
              </a:prstGeom>
              <a:blipFill rotWithShape="1">
                <a:blip r:embed="rId5"/>
                <a:stretch>
                  <a:fillRect t="-29" r="1" b="-3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BD.40_1#7643eda4e?vbadefaultcenterpage=1&amp;parentnodeid=0096ad9b5&amp;vbahtmlprocessed=1&amp;bbb=1&amp;hasbroken=1"/>
              <p:cNvSpPr/>
              <p:nvPr/>
            </p:nvSpPr>
            <p:spPr>
              <a:xfrm>
                <a:off x="502920" y="1984071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（多选题）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临川模拟）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BD.40_1#7643eda4e?vbadefaultcenterpage=1&amp;parentnodeid=0096ad9b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84071"/>
                <a:ext cx="11183112" cy="1034669"/>
              </a:xfrm>
              <a:prstGeom prst="rect">
                <a:avLst/>
              </a:prstGeom>
              <a:blipFill rotWithShape="1">
                <a:blip r:embed="rId3"/>
                <a:stretch>
                  <a:fillRect t="-32" r="-3167" b="-79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5_AN.41_1#7643eda4e.bracket?vbadefaultcenterpage=1&amp;parentnodeid=0096ad9b5&amp;vbapositionanswer=18&amp;vbahtmlprocessed=1"/>
          <p:cNvSpPr/>
          <p:nvPr/>
        </p:nvSpPr>
        <p:spPr>
          <a:xfrm>
            <a:off x="1099820" y="2532711"/>
            <a:ext cx="865188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ABD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5_BD.42_1#7643eda4e.choices?vbadefaultcenterpage=1&amp;parentnodeid=0096ad9b5&amp;vbahtmlprocessed=1"/>
              <p:cNvSpPr/>
              <p:nvPr/>
            </p:nvSpPr>
            <p:spPr>
              <a:xfrm>
                <a:off x="502920" y="3025978"/>
                <a:ext cx="11183112" cy="2135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恒过点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B.当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垂直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平行，则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D.当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在两坐标轴上的截距互为相反数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5_BD.42_1#7643eda4e.choices?vbadefaultcenterpage=1&amp;parentnodeid=0096ad9b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025978"/>
                <a:ext cx="11183112" cy="2135950"/>
              </a:xfrm>
              <a:prstGeom prst="rect">
                <a:avLst/>
              </a:prstGeom>
              <a:blipFill rotWithShape="1">
                <a:blip r:embed="rId4"/>
                <a:stretch>
                  <a:fillRect t="-10" r="1" b="-2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AS.43_1#7643eda4e?vbadefaultcenterpage=1&amp;parentnodeid=0096ad9b5&amp;vbahtmlprocessed=1&amp;bbb=1&amp;hasbroken=1"/>
              <p:cNvSpPr/>
              <p:nvPr/>
            </p:nvSpPr>
            <p:spPr>
              <a:xfrm>
                <a:off x="502920" y="1663015"/>
                <a:ext cx="11183112" cy="37818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</a:t>
                </a:r>
                <a:r>
                  <a:rPr lang="en-US" altLang="zh-CN" sz="2400" b="1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析</a:t>
                </a:r>
                <a:r>
                  <a:rPr lang="en-US" altLang="zh-CN" sz="2400" b="1" i="0" spc="-5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对于A，当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，与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的取值无关，故直线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恒过点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，所以A正确；</a:t>
                </a:r>
                <a:endParaRPr lang="en-US" altLang="zh-CN" sz="2400" spc="-5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B，当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，其斜率为1，而直线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的斜率为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，所以B正确；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C，若直线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平行，则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C错误；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D，当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，横截距和纵截距分别是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互为相反数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，所以D正确.故选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ABD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AS.43_1#7643eda4e?vbadefaultcenterpage=1&amp;parentnodeid=0096ad9b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663015"/>
                <a:ext cx="11183112" cy="3781870"/>
              </a:xfrm>
              <a:prstGeom prst="rect">
                <a:avLst/>
              </a:prstGeom>
              <a:blipFill rotWithShape="1">
                <a:blip r:embed="rId3"/>
                <a:stretch>
                  <a:fillRect t="-15" r="-1259" b="-22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5_BD#11e176feb?vbadefaultcenterpage=1&amp;parentnodeid=0096ad9b5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919208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5_BD#11e176feb?vbadefaultcenterpage=1&amp;parentnodeid=0096ad9b5&amp;vbahtmlprocessed=1"/>
          <p:cNvSpPr/>
          <p:nvPr/>
        </p:nvSpPr>
        <p:spPr>
          <a:xfrm>
            <a:off x="502920" y="1445496"/>
            <a:ext cx="11183112" cy="490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两直线位置关系的判断方法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P_5_BD#11e176feb?colgroup=4,31&amp;vbadefaultcenterpage=1&amp;parentnodeid=0096ad9b5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2067796"/>
              <a:ext cx="11155680" cy="4279392"/>
            </p:xfrm>
            <a:graphic>
              <a:graphicData uri="http://schemas.openxmlformats.org/drawingml/2006/table">
                <a:tbl>
                  <a:tblPr/>
                  <a:tblGrid>
                    <a:gridCol w="143560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7200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386332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已知两直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线的斜率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存在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两直线平行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⇔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两直线的斜率相等且坐标轴上的截距不相等；</a:t>
                          </a:r>
                          <a:endParaRPr lang="en-US" altLang="zh-CN" sz="1200" dirty="0"/>
                        </a:p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两直线垂直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⇔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两直线的斜率之积为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−1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386332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已知两直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线的斜率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不存在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当两直线在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轴上的截距不相等时，两直线平行，否则两直线重合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386332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已知两直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线的一般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方程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设直线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34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：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𝑥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𝑦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34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：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𝑥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𝑦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</a:t>
                          </a:r>
                          <a:endParaRPr lang="en-US" altLang="zh-CN" sz="1200" dirty="0"/>
                        </a:p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若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"/>
                                  <m:endChr m:val="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//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⇔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=0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且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≠0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≠0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;</a:t>
                          </a:r>
                          <a:endParaRPr lang="en-US" altLang="zh-CN" sz="1200" dirty="0"/>
                        </a:p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若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"/>
                                  <m:endChr m:val="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⊥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⇔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=0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.此法可避免对斜率是否存在进行讨论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P_5_BD#11e176feb?colgroup=4,31&amp;vbadefaultcenterpage=1&amp;parentnodeid=0096ad9b5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2067796"/>
              <a:ext cx="11155680" cy="4158996"/>
            </p:xfrm>
            <a:graphic>
              <a:graphicData uri="http://schemas.openxmlformats.org/drawingml/2006/table">
                <a:tbl>
                  <a:tblPr/>
                  <a:tblGrid>
                    <a:gridCol w="1435608"/>
                    <a:gridCol w="9720072"/>
                  </a:tblGrid>
                  <a:tr h="142494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已知两直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线的斜率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存在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  <a:tr h="142494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已知两直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线的斜率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不存在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  <a:tr h="142494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已知两直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线的一般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方程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>
    <p:split dir="in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0990fe990?vbadefaultcenterpage=1&amp;parentnodeid=e30edb476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考点二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直线的交点坐标与距离公式［自主练透］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5_BD.44_1#5fa49027e?vbadefaultcenterpage=1&amp;parentnodeid=0990fe990&amp;vbahtmlprocessed=1&amp;bbb=1&amp;hasbroken=1"/>
              <p:cNvSpPr/>
              <p:nvPr/>
            </p:nvSpPr>
            <p:spPr>
              <a:xfrm>
                <a:off x="502920" y="1330548"/>
                <a:ext cx="11183112" cy="12607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的交点在第一象限，则实数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的取值范围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C_5_BD.44_1#5fa49027e?vbadefaultcenterpage=1&amp;parentnodeid=0990fe99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30548"/>
                <a:ext cx="11183112" cy="1260793"/>
              </a:xfrm>
              <a:prstGeom prst="rect">
                <a:avLst/>
              </a:prstGeom>
              <a:blipFill rotWithShape="1">
                <a:blip r:embed="rId3"/>
                <a:stretch>
                  <a:fillRect t="-18" r="-27" b="-55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5_AN.45_1#5fa49027e.bracket?vbadefaultcenterpage=1&amp;parentnodeid=0990fe990&amp;vbapositionanswer=19&amp;vbahtmlprocessed=1"/>
          <p:cNvSpPr/>
          <p:nvPr/>
        </p:nvSpPr>
        <p:spPr>
          <a:xfrm>
            <a:off x="1074420" y="2105312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5_BD.46_1#5fa49027e.choices?vbadefaultcenterpage=1&amp;parentnodeid=0990fe990&amp;vbahtmlprocessed=1"/>
              <p:cNvSpPr/>
              <p:nvPr/>
            </p:nvSpPr>
            <p:spPr>
              <a:xfrm>
                <a:off x="502920" y="2600548"/>
                <a:ext cx="11183112" cy="752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2833370" algn="l"/>
                    <a:tab pos="5641975" algn="l"/>
                    <a:tab pos="8641080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5_BD.46_1#5fa49027e.choices?vbadefaultcenterpage=1&amp;parentnodeid=0990fe990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600548"/>
                <a:ext cx="11183112" cy="752666"/>
              </a:xfrm>
              <a:prstGeom prst="rect">
                <a:avLst/>
              </a:prstGeom>
              <a:blipFill rotWithShape="1">
                <a:blip r:embed="rId4"/>
                <a:stretch>
                  <a:fillRect t="-30" r="1" b="-79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QC_5_AS.47_1#5fa49027e?vbadefaultcenterpage=1&amp;parentnodeid=0990fe990&amp;vbahtmlprocessed=1&amp;bbb=1&amp;hasbroken=1"/>
              <p:cNvSpPr/>
              <p:nvPr/>
            </p:nvSpPr>
            <p:spPr>
              <a:xfrm>
                <a:off x="502920" y="3362548"/>
                <a:ext cx="11183112" cy="29795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&amp;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=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+2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𝑘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+1,</m:t>
                                </m:r>
                              </m:e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&amp;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+2</m:t>
                                </m:r>
                              </m:e>
                            </m:eqAr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⇒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&amp;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2−4</m:t>
                                    </m:r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𝑘</m:t>
                                    </m:r>
                                  </m:num>
                                  <m:den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&amp;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𝑘</m:t>
                                    </m:r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+5</m:t>
                                    </m:r>
                                  </m:num>
                                  <m:den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,</m:t>
                                </m:r>
                              </m:e>
                            </m:eqArr>
                          </m:e>
                        </m:d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即交点坐标为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2−4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+5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因为交点在第一象限，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&amp;</m:t>
                                </m:r>
                                <m:f>
                                  <m:f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2−4</m:t>
                                    </m:r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𝑘</m:t>
                                    </m:r>
                                  </m:num>
                                  <m:den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&gt;0,</m:t>
                                </m:r>
                              </m:e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&amp;</m:t>
                                </m:r>
                                <m:f>
                                  <m:f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𝑘</m:t>
                                    </m:r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+5</m:t>
                                    </m:r>
                                  </m:num>
                                  <m:den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&gt;0</m:t>
                                </m:r>
                              </m:e>
                            </m:eqAr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⇒−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&lt;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&lt;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.故选A.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C_5_AS.47_1#5fa49027e?vbadefaultcenterpage=1&amp;parentnodeid=0990fe99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362548"/>
                <a:ext cx="11183112" cy="2979547"/>
              </a:xfrm>
              <a:prstGeom prst="rect">
                <a:avLst/>
              </a:prstGeom>
              <a:blipFill rotWithShape="1">
                <a:blip r:embed="rId5"/>
                <a:stretch>
                  <a:fillRect t="-7" r="-1470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6" grpId="0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BD.48_1#517b5a613?vbadefaultcenterpage=1&amp;parentnodeid=0990fe990&amp;vbahtmlprocessed=1&amp;bbb=1&amp;hasbroken=1"/>
              <p:cNvSpPr/>
              <p:nvPr/>
            </p:nvSpPr>
            <p:spPr>
              <a:xfrm>
                <a:off x="502920" y="1920445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重庆模拟）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−7=0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的交点为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BD.48_1#517b5a613?vbadefaultcenterpage=1&amp;parentnodeid=0990fe99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20445"/>
                <a:ext cx="11183112" cy="1034669"/>
              </a:xfrm>
              <a:prstGeom prst="rect">
                <a:avLst/>
              </a:prstGeom>
              <a:blipFill rotWithShape="1">
                <a:blip r:embed="rId3"/>
                <a:stretch>
                  <a:fillRect t="-20" r="-1929" b="-60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5_AN.49_1#517b5a613.bracket?vbadefaultcenterpage=1&amp;parentnodeid=0990fe990&amp;vbapositionanswer=20&amp;vbahtmlprocessed=1"/>
          <p:cNvSpPr/>
          <p:nvPr/>
        </p:nvSpPr>
        <p:spPr>
          <a:xfrm>
            <a:off x="5552377" y="2469085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5_BD.50_1#517b5a613.choices?vbadefaultcenterpage=1&amp;parentnodeid=0990fe990&amp;vbahtmlprocessed=1"/>
              <p:cNvSpPr/>
              <p:nvPr/>
            </p:nvSpPr>
            <p:spPr>
              <a:xfrm>
                <a:off x="502920" y="2962352"/>
                <a:ext cx="11183112" cy="630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10000"/>
                  </a:lnSpc>
                  <a:tabLst>
                    <a:tab pos="2938145" algn="l"/>
                    <a:tab pos="5610225" algn="l"/>
                    <a:tab pos="854900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e>
                    </m:ra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5_BD.50_1#517b5a613.choices?vbadefaultcenterpage=1&amp;parentnodeid=0990fe990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62352"/>
                <a:ext cx="11183112" cy="630555"/>
              </a:xfrm>
              <a:prstGeom prst="rect">
                <a:avLst/>
              </a:prstGeom>
              <a:blipFill rotWithShape="1">
                <a:blip r:embed="rId4"/>
                <a:stretch>
                  <a:fillRect t="-12" r="1" b="-2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5_AS.51_1#517b5a613?vbadefaultcenterpage=1&amp;parentnodeid=0990fe990&amp;vbahtmlprocessed=1&amp;bbb=1&amp;hasbroken=1"/>
              <p:cNvSpPr/>
              <p:nvPr/>
            </p:nvSpPr>
            <p:spPr>
              <a:xfrm>
                <a:off x="502920" y="3597352"/>
                <a:ext cx="11183112" cy="162820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联立两直线方程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&amp;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+3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−7=0,</m:t>
                                </m:r>
                              </m:e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&amp;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+1=0</m:t>
                                </m:r>
                              </m:e>
                            </m:eqAr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⇒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&amp;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=1,</m:t>
                                </m:r>
                              </m:e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&amp;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=2,</m:t>
                                </m:r>
                              </m:e>
                            </m:eqArr>
                          </m:e>
                        </m:d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1,2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，由点到直线的距离公式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可得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𝑑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1×2−2−1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.故选D.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5_AS.51_1#517b5a613?vbadefaultcenterpage=1&amp;parentnodeid=0990fe99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597352"/>
                <a:ext cx="11183112" cy="1628204"/>
              </a:xfrm>
              <a:prstGeom prst="rect">
                <a:avLst/>
              </a:prstGeom>
              <a:blipFill rotWithShape="1">
                <a:blip r:embed="rId5"/>
                <a:stretch>
                  <a:fillRect t="-5" r="1" b="-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BD.52_1#43bee34e7?vbadefaultcenterpage=1&amp;parentnodeid=0990fe990&amp;vbahtmlprocessed=1&amp;bbb=1&amp;hasbroken=1"/>
              <p:cNvSpPr/>
              <p:nvPr/>
            </p:nvSpPr>
            <p:spPr>
              <a:xfrm>
                <a:off x="502920" y="2005249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江苏统考）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已知两条平行直线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+4=0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间的距离为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𝑑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BD.52_1#43bee34e7?vbadefaultcenterpage=1&amp;parentnodeid=0990fe99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005249"/>
                <a:ext cx="11183112" cy="1034669"/>
              </a:xfrm>
              <a:prstGeom prst="rect">
                <a:avLst/>
              </a:prstGeom>
              <a:blipFill rotWithShape="1">
                <a:blip r:embed="rId3"/>
                <a:stretch>
                  <a:fillRect t="-54" r="-232" b="-59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5_AN.53_1#43bee34e7.bracket?vbadefaultcenterpage=1&amp;parentnodeid=0990fe990&amp;vbapositionanswer=21&amp;vbahtmlprocessed=1"/>
          <p:cNvSpPr/>
          <p:nvPr/>
        </p:nvSpPr>
        <p:spPr>
          <a:xfrm>
            <a:off x="1577785" y="2553889"/>
            <a:ext cx="4238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5_BD.54_1#43bee34e7.choices?vbadefaultcenterpage=1&amp;parentnodeid=0990fe990&amp;vbahtmlprocessed=1"/>
              <p:cNvSpPr/>
              <p:nvPr/>
            </p:nvSpPr>
            <p:spPr>
              <a:xfrm>
                <a:off x="502920" y="3047156"/>
                <a:ext cx="11183112" cy="627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10000"/>
                  </a:lnSpc>
                  <a:tabLst>
                    <a:tab pos="2674620" algn="l"/>
                    <a:tab pos="5476875" algn="l"/>
                    <a:tab pos="8495030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𝑑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𝑑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10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=−3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𝑑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10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=−3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𝑑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5_BD.54_1#43bee34e7.choices?vbadefaultcenterpage=1&amp;parentnodeid=0990fe990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047156"/>
                <a:ext cx="11183112" cy="627761"/>
              </a:xfrm>
              <a:prstGeom prst="rect">
                <a:avLst/>
              </a:prstGeom>
              <a:blipFill rotWithShape="1">
                <a:blip r:embed="rId4"/>
                <a:stretch>
                  <a:fillRect t="-68" r="1" b="-24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5_AS.55_1#43bee34e7?vbadefaultcenterpage=1&amp;parentnodeid=0990fe990&amp;vbahtmlprocessed=1&amp;bbb=1&amp;hasbroken=1"/>
              <p:cNvSpPr/>
              <p:nvPr/>
            </p:nvSpPr>
            <p:spPr>
              <a:xfrm>
                <a:off x="502920" y="3682156"/>
                <a:ext cx="11183112" cy="145859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由两直线平行得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3×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=−1⋅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，再由平行线间的距离公式得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𝑑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4−3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10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.故选B.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5_AS.55_1#43bee34e7?vbadefaultcenterpage=1&amp;parentnodeid=0990fe99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682156"/>
                <a:ext cx="11183112" cy="1458595"/>
              </a:xfrm>
              <a:prstGeom prst="rect">
                <a:avLst/>
              </a:prstGeom>
              <a:blipFill rotWithShape="1">
                <a:blip r:embed="rId5"/>
                <a:stretch>
                  <a:fillRect t="-29" r="1" b="-5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5_BD.56_1#edba7c47c?vbadefaultcenterpage=1&amp;parentnodeid=0990fe990&amp;vbahtmlprocessed=1&amp;bbb=1&amp;hasbroken=1"/>
              <p:cNvSpPr/>
              <p:nvPr/>
            </p:nvSpPr>
            <p:spPr>
              <a:xfrm>
                <a:off x="502920" y="1916158"/>
                <a:ext cx="11183112" cy="124580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变式设问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（双空题）若将题3中的条件“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+4=0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”改为“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6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+4=0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”,则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𝑑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</a:t>
                </a:r>
                <a:r>
                  <a:rPr lang="en-US" altLang="zh-CN" sz="3600" b="0" i="0" u="sng" kern="0" spc="-99900" dirty="0">
                    <a:solidFill>
                      <a:srgbClr val="FFFFFF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5_BD.56_1#edba7c47c?vbadefaultcenterpage=1&amp;parentnodeid=0990fe99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16158"/>
                <a:ext cx="11183112" cy="1245807"/>
              </a:xfrm>
              <a:prstGeom prst="rect">
                <a:avLst/>
              </a:prstGeom>
              <a:blipFill rotWithShape="1">
                <a:blip r:embed="rId3"/>
                <a:stretch>
                  <a:fillRect t="-29" r="1" b="-100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B_5_AN.57_1#edba7c47c.blank?vbadefaultcenterpage=1&amp;parentnodeid=0990fe990&amp;vbapositionanswer=22&amp;vbahtmlprocessed=1"/>
          <p:cNvSpPr/>
          <p:nvPr/>
        </p:nvSpPr>
        <p:spPr>
          <a:xfrm>
            <a:off x="1042670" y="2725148"/>
            <a:ext cx="373063" cy="3547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29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5_AN.58_1#edba7c47c.blank?vbadefaultcenterpage=1&amp;parentnodeid=0990fe990&amp;vbapositionanswer=23&amp;vbahtmlprocessed=1&amp;rh=48.6"/>
              <p:cNvSpPr/>
              <p:nvPr/>
            </p:nvSpPr>
            <p:spPr>
              <a:xfrm>
                <a:off x="2048193" y="2506962"/>
                <a:ext cx="558864" cy="57461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45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10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4" name="QB_5_AN.58_1#edba7c47c.blank?vbadefaultcenterpage=1&amp;parentnodeid=0990fe990&amp;vbapositionanswer=23&amp;vbahtmlprocessed=1&amp;rh=48.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193" y="2506962"/>
                <a:ext cx="558864" cy="574612"/>
              </a:xfrm>
              <a:prstGeom prst="rect">
                <a:avLst/>
              </a:prstGeom>
              <a:blipFill rotWithShape="1">
                <a:blip r:embed="rId4"/>
                <a:stretch>
                  <a:fillRect l="-57" t="-107" r="68" b="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B_5_AS.59_1#edba7c47c?vbadefaultcenterpage=1&amp;parentnodeid=0990fe990&amp;vbahtmlprocessed=1"/>
              <p:cNvSpPr/>
              <p:nvPr/>
            </p:nvSpPr>
            <p:spPr>
              <a:xfrm>
                <a:off x="502920" y="3173966"/>
                <a:ext cx="11183112" cy="205587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由题意得,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6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+4=0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可化为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𝑑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3−2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−1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10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B_5_AS.59_1#edba7c47c?vbadefaultcenterpage=1&amp;parentnodeid=0990fe990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173966"/>
                <a:ext cx="11183112" cy="2055876"/>
              </a:xfrm>
              <a:prstGeom prst="rect">
                <a:avLst/>
              </a:prstGeom>
              <a:blipFill rotWithShape="1">
                <a:blip r:embed="rId5"/>
                <a:stretch>
                  <a:fillRect t="-11" r="1" b="-2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5" grpId="0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5_BD#250478199?vbadefaultcenterpage=1&amp;parentnodeid=0990fe990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1393521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5_BD#250478199?vbadefaultcenterpage=1&amp;parentnodeid=0990fe990&amp;vbahtmlprocessed=1&amp;bbb=1&amp;hasbroken=1"/>
              <p:cNvSpPr/>
              <p:nvPr/>
            </p:nvSpPr>
            <p:spPr>
              <a:xfrm>
                <a:off x="502920" y="1919809"/>
                <a:ext cx="11183112" cy="37818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求过两直线交点的直线方程的方法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求过两直线交点的直线方程，先解方程组求出两直线的交点坐标，再结合其他条件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写出直线方程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利用距离公式解题的注意点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𝑑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，到直线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𝑑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（2）在应用两平行线间的距离公式时要把两直线方程中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的系数分别化为相等的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  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系数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P_5_BD#250478199?vbadefaultcenterpage=1&amp;parentnodeid=0990fe99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19809"/>
                <a:ext cx="11183112" cy="3781870"/>
              </a:xfrm>
              <a:prstGeom prst="rect">
                <a:avLst/>
              </a:prstGeom>
              <a:blipFill rotWithShape="1">
                <a:blip r:embed="rId4"/>
                <a:stretch>
                  <a:fillRect t="-5" r="-1600" b="-15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83e629620?vbadefaultcenterpage=1&amp;parentnodeid=e30edb476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考点三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对称问题［多维探究］</a:t>
            </a:r>
            <a:endParaRPr lang="en-US" altLang="zh-CN" sz="2800" dirty="0"/>
          </a:p>
        </p:txBody>
      </p:sp>
      <p:pic>
        <p:nvPicPr>
          <p:cNvPr id="3" name="C_5_BD#fa97ad1cb?vbadefaultcenterpage=1&amp;parentnodeid=83e629620&amp;inlineimagemarkindex=1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98" y="1517754"/>
            <a:ext cx="1435608" cy="384048"/>
          </a:xfrm>
          <a:prstGeom prst="rect">
            <a:avLst/>
          </a:prstGeom>
        </p:spPr>
      </p:pic>
      <p:sp>
        <p:nvSpPr>
          <p:cNvPr id="4" name="C_5_BD#fa97ad1cb?vbadefaultcenterpage=1&amp;parentnodeid=83e629620&amp;vbahtmlprocessed=1"/>
          <p:cNvSpPr/>
          <p:nvPr/>
        </p:nvSpPr>
        <p:spPr>
          <a:xfrm>
            <a:off x="502920" y="1370751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点关于点对称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B_6_BD.60_1#a35af49d8?vbadefaultcenterpage=1&amp;parentnodeid=fa97ad1cb&amp;vbahtmlprocessed=1&amp;bbb=1&amp;hasbroken=1"/>
              <p:cNvSpPr/>
              <p:nvPr/>
            </p:nvSpPr>
            <p:spPr>
              <a:xfrm>
                <a:off x="502920" y="1939703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典例1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作直线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，使它被直线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−8=0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−3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+10=0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截得的线段被点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平分，则直线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______________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B_6_BD.60_1#a35af49d8?vbadefaultcenterpage=1&amp;parentnodeid=fa97ad1cb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39703"/>
                <a:ext cx="11183112" cy="1034669"/>
              </a:xfrm>
              <a:prstGeom prst="rect">
                <a:avLst/>
              </a:prstGeom>
              <a:blipFill rotWithShape="1">
                <a:blip r:embed="rId4"/>
                <a:stretch>
                  <a:fillRect t="-40" r="1" b="-6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QB_6_AN.61_1#a35af49d8.blank?vbadefaultcenterpage=1&amp;parentnodeid=fa97ad1cb&amp;vbapositionanswer=24&amp;vbahtmlprocessed=1&amp;rh=32.4"/>
              <p:cNvSpPr/>
              <p:nvPr/>
            </p:nvSpPr>
            <p:spPr>
              <a:xfrm>
                <a:off x="6000052" y="2549557"/>
                <a:ext cx="2127949" cy="3534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6" name="QB_6_AN.61_1#a35af49d8.blank?vbadefaultcenterpage=1&amp;parentnodeid=fa97ad1cb&amp;vbapositionanswer=24&amp;vbahtmlprocessed=1&amp;rh=32.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052" y="2549557"/>
                <a:ext cx="2127949" cy="353441"/>
              </a:xfrm>
              <a:prstGeom prst="rect">
                <a:avLst/>
              </a:prstGeom>
              <a:blipFill rotWithShape="1">
                <a:blip r:embed="rId5"/>
                <a:stretch>
                  <a:fillRect l="-27" t="-9" b="-7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QB_6_AS.62_1#a35af49d8?vbadefaultcenterpage=1&amp;parentnodeid=fa97ad1cb&amp;vbahtmlprocessed=1&amp;bbb=1&amp;hasbroken=1"/>
              <p:cNvSpPr/>
              <p:nvPr/>
            </p:nvSpPr>
            <p:spPr>
              <a:xfrm>
                <a:off x="502920" y="2981548"/>
                <a:ext cx="11183112" cy="21359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的交点为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,8−2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，则由题意知，点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关于点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的对称点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−6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上，将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−6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代入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−3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−6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+10=0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上，因为点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也在直线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，所以利用两点式可得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QB_6_AS.62_1#a35af49d8?vbadefaultcenterpage=1&amp;parentnodeid=fa97ad1cb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81548"/>
                <a:ext cx="11183112" cy="2135950"/>
              </a:xfrm>
              <a:prstGeom prst="rect">
                <a:avLst/>
              </a:prstGeom>
              <a:blipFill rotWithShape="1">
                <a:blip r:embed="rId6"/>
                <a:stretch>
                  <a:fillRect t="-10" r="-311" b="-2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45222efc5?vbadefaultcenterpage=1&amp;parentnodeid=fa97ad1cb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2390312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6_BD#45222efc5?vbadefaultcenterpage=1&amp;parentnodeid=fa97ad1cb&amp;vbahtmlprocessed=1&amp;bbb=1&amp;hasbroken=1"/>
              <p:cNvSpPr/>
              <p:nvPr/>
            </p:nvSpPr>
            <p:spPr>
              <a:xfrm>
                <a:off x="502920" y="2916600"/>
                <a:ext cx="11183112" cy="182638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点关于点的对称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和点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关于点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对称，则由中点坐标公式得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=2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=2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进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而求得点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的坐标.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P_6_BD#45222efc5?vbadefaultcenterpage=1&amp;parentnodeid=fa97ad1cb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16600"/>
                <a:ext cx="11183112" cy="1826387"/>
              </a:xfrm>
              <a:prstGeom prst="rect">
                <a:avLst/>
              </a:prstGeom>
              <a:blipFill rotWithShape="1">
                <a:blip r:embed="rId4"/>
                <a:stretch>
                  <a:fillRect t="-2" r="1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9d72758ff?vbadefaultcenterpage=1&amp;parentnodeid=83e629620&amp;inlineimagemarkindex=2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98" y="903003"/>
            <a:ext cx="1435608" cy="384048"/>
          </a:xfrm>
          <a:prstGeom prst="rect">
            <a:avLst/>
          </a:prstGeom>
        </p:spPr>
      </p:pic>
      <p:sp>
        <p:nvSpPr>
          <p:cNvPr id="3" name="C_5_BD#9d72758ff?vbadefaultcenterpage=1&amp;parentnodeid=83e629620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点关于线对称</a:t>
            </a:r>
            <a:endParaRPr lang="en-US" altLang="zh-CN" sz="100" dirty="0"/>
          </a:p>
        </p:txBody>
      </p:sp>
      <p:pic>
        <p:nvPicPr>
          <p:cNvPr id="4" name="QC_6_BD.63_1#c45865418?hastextimagelayout=1&amp;vbadefaultcenterpage=1&amp;parentnodeid=9d72758ff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39469" y="1373282"/>
            <a:ext cx="3182112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6_BD.63_2#c45865418?hastextimagelayout=1&amp;vbadefaultcenterpage=1&amp;parentnodeid=9d72758ff&amp;vbahtmlprocessed=1&amp;bbb=1&amp;hasbroken=1"/>
              <p:cNvSpPr/>
              <p:nvPr/>
            </p:nvSpPr>
            <p:spPr>
              <a:xfrm>
                <a:off x="502920" y="1327563"/>
                <a:ext cx="7863840" cy="21319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典例2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南宁诊断）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如图，一次函数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轴分别交于点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，已知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分别为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+4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轴上的两个动点，则当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𝐶𝐸𝐹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周长取得最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小值时，点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的坐标分别为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6_BD.63_2#c45865418?hastextimagelayout=1&amp;vbadefaultcenterpage=1&amp;parentnodeid=9d72758ff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27563"/>
                <a:ext cx="7863840" cy="2131949"/>
              </a:xfrm>
              <a:prstGeom prst="rect">
                <a:avLst/>
              </a:prstGeom>
              <a:blipFill rotWithShape="1">
                <a:blip r:embed="rId5"/>
                <a:stretch>
                  <a:fillRect t="-19" r="-1801" b="-123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QC_6_AN.64_1#c45865418.bracket?vbadefaultcenterpage=1&amp;parentnodeid=9d72758ff&amp;vbapositionanswer=25&amp;vbahtmlprocessed=1"/>
          <p:cNvSpPr/>
          <p:nvPr/>
        </p:nvSpPr>
        <p:spPr>
          <a:xfrm>
            <a:off x="4827334" y="2980912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QC_6_BD.65_1#c45865418.choices?hastextimagelayout=1&amp;vbadefaultcenterpage=1&amp;parentnodeid=9d72758ff&amp;vbahtmlprocessed=1"/>
              <p:cNvSpPr/>
              <p:nvPr/>
            </p:nvSpPr>
            <p:spPr>
              <a:xfrm>
                <a:off x="502920" y="3998183"/>
                <a:ext cx="7863840" cy="1354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10000"/>
                  </a:lnSpc>
                  <a:tabLst>
                    <a:tab pos="4039870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0,2</m:t>
                        </m:r>
                      </m:e>
                    </m: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−2,2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0,2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  <a:tabLst>
                    <a:tab pos="4039870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−2,2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QC_6_BD.65_1#c45865418.choices?hastextimagelayout=1&amp;vbadefaultcenterpage=1&amp;parentnodeid=9d72758ff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998183"/>
                <a:ext cx="7863840" cy="1354773"/>
              </a:xfrm>
              <a:prstGeom prst="rect">
                <a:avLst/>
              </a:prstGeom>
              <a:blipFill rotWithShape="1">
                <a:blip r:embed="rId6"/>
                <a:stretch>
                  <a:fillRect t="-16" b="-39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2_BD#8afcd46d7.fixed?vbadefaultcenterpage=1&amp;parentnodeid=3474d8d56&amp;vbahtmlprocessed=1"/>
          <p:cNvSpPr/>
          <p:nvPr/>
        </p:nvSpPr>
        <p:spPr>
          <a:xfrm>
            <a:off x="621792" y="932688"/>
            <a:ext cx="10981944" cy="11521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0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基础课43</a:t>
            </a:r>
            <a:r>
              <a:rPr lang="en-US" altLang="zh-CN" sz="4000" b="1" i="0" dirty="0">
                <a:solidFill>
                  <a:srgbClr val="01448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40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两直线的位置关系</a:t>
            </a:r>
            <a:endParaRPr lang="en-US" altLang="zh-CN" sz="4000" dirty="0"/>
          </a:p>
        </p:txBody>
      </p:sp>
      <p:pic>
        <p:nvPicPr>
          <p:cNvPr id="3" name="C_0#8afcd46d7?linknodeid=b626c6b90&amp;catalogrefid=b626c6b90&amp;parentnodeid=3474d8d56&amp;vbahtmlprocessed=1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712" y="2642616"/>
            <a:ext cx="502920" cy="502920"/>
          </a:xfrm>
          <a:prstGeom prst="rect">
            <a:avLst/>
          </a:prstGeom>
        </p:spPr>
      </p:pic>
      <p:sp>
        <p:nvSpPr>
          <p:cNvPr id="4" name="C_0#8afcd46d7?linknodeid=b626c6b90&amp;catalogrefid=b626c6b90&amp;parentnodeid=3474d8d56&amp;vbahtmlprocessed=1">
            <a:hlinkClick r:id="rId3" action="ppaction://hlinksldjump"/>
          </p:cNvPr>
          <p:cNvSpPr/>
          <p:nvPr/>
        </p:nvSpPr>
        <p:spPr>
          <a:xfrm>
            <a:off x="5202936" y="2615184"/>
            <a:ext cx="3639312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14414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基础知识·诊断</a:t>
            </a:r>
            <a:endParaRPr lang="en-US" altLang="zh-CN" sz="3050" dirty="0"/>
          </a:p>
        </p:txBody>
      </p:sp>
      <p:pic>
        <p:nvPicPr>
          <p:cNvPr id="5" name="C_0#8afcd46d7?linknodeid=e30edb476&amp;catalogrefid=e30edb476&amp;parentnodeid=3474d8d56&amp;vbahtmlprocessed=1" descr="preencoded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712" y="3557016"/>
            <a:ext cx="502920" cy="502920"/>
          </a:xfrm>
          <a:prstGeom prst="rect">
            <a:avLst/>
          </a:prstGeom>
        </p:spPr>
      </p:pic>
      <p:sp>
        <p:nvSpPr>
          <p:cNvPr id="6" name="C_0#8afcd46d7?linknodeid=e30edb476&amp;catalogrefid=e30edb476&amp;parentnodeid=3474d8d56&amp;vbahtmlprocessed=1">
            <a:hlinkClick r:id="rId5" action="ppaction://hlinksldjump"/>
          </p:cNvPr>
          <p:cNvSpPr/>
          <p:nvPr/>
        </p:nvSpPr>
        <p:spPr>
          <a:xfrm>
            <a:off x="5202936" y="3529584"/>
            <a:ext cx="3639312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14414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考点聚焦·突破</a:t>
            </a:r>
            <a:endParaRPr lang="en-US" altLang="zh-CN" sz="3050" dirty="0"/>
          </a:p>
        </p:txBody>
      </p:sp>
    </p:spTree>
  </p:cSld>
  <p:clrMapOvr>
    <a:masterClrMapping/>
  </p:clrMapOvr>
  <p:transition>
    <p:split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66_1#c45865418?vbadefaultcenterpage=1&amp;parentnodeid=9d72758ff&amp;vbahtmlprocessed=1&amp;bbb=1&amp;hasbroken=1"/>
              <p:cNvSpPr/>
              <p:nvPr/>
            </p:nvSpPr>
            <p:spPr>
              <a:xfrm>
                <a:off x="502920" y="970516"/>
                <a:ext cx="11183112" cy="10388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关于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轴的对称点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关于直线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的对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称点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66_1#c45865418?vbadefaultcenterpage=1&amp;parentnodeid=9d72758ff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970516"/>
                <a:ext cx="11183112" cy="1038860"/>
              </a:xfrm>
              <a:prstGeom prst="rect">
                <a:avLst/>
              </a:prstGeom>
              <a:blipFill rotWithShape="1">
                <a:blip r:embed="rId3"/>
                <a:stretch>
                  <a:fillRect t="-23" r="1" b="-56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C_6_AS.66_2#c45865418?vbadefaultcenterpage=1&amp;parentnodeid=9d72758ff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4608" y="2139424"/>
            <a:ext cx="2468880" cy="170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AS.66_3#c45865418?vbadefaultcenterpage=1&amp;parentnodeid=9d72758ff&amp;vbahtmlprocessed=1"/>
              <p:cNvSpPr/>
              <p:nvPr/>
            </p:nvSpPr>
            <p:spPr>
              <a:xfrm>
                <a:off x="502920" y="3980924"/>
                <a:ext cx="11183112" cy="2194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𝐹𝐺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𝐹𝐶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𝐸𝐶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𝐸𝐷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此时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𝐶𝐸𝐹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的周长最小，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𝐸𝐶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𝐹𝐶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𝐸𝐹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𝐸𝐷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𝐹𝐺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𝐸𝐹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𝐷𝐺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4" name="QC_6_AS.66_3#c45865418?vbadefaultcenterpage=1&amp;parentnodeid=9d72758ff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980924"/>
                <a:ext cx="11183112" cy="2194560"/>
              </a:xfrm>
              <a:prstGeom prst="rect">
                <a:avLst/>
              </a:prstGeom>
              <a:blipFill rotWithShape="1">
                <a:blip r:embed="rId5"/>
                <a:stretch>
                  <a:fillRect t="-5" r="1" b="-275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66_3#c45865418?vbadefaultcenterpage=1&amp;parentnodeid=9d72758ff&amp;vbahtmlprocessed=1"/>
              <p:cNvSpPr/>
              <p:nvPr/>
            </p:nvSpPr>
            <p:spPr>
              <a:xfrm>
                <a:off x="502920" y="947307"/>
                <a:ext cx="11183112" cy="52513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=−1,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−2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+4,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=−4,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=2,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−4,2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−0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2−0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−4−2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+4,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=−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=−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.故选C.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66_3#c45865418?vbadefaultcenterpage=1&amp;parentnodeid=9d72758ff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947307"/>
                <a:ext cx="11183112" cy="5251387"/>
              </a:xfrm>
              <a:prstGeom prst="rect">
                <a:avLst/>
              </a:prstGeom>
              <a:blipFill rotWithShape="1">
                <a:blip r:embed="rId2"/>
                <a:stretch>
                  <a:fillRect t="-10" r="1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9fd2162e6?vbadefaultcenterpage=1&amp;parentnodeid=9d72758ff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1813478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6_BD#9fd2162e6?vbadefaultcenterpage=1&amp;parentnodeid=9d72758ff&amp;vbahtmlprocessed=1&amp;bbb=1&amp;hasbroken=1"/>
              <p:cNvSpPr/>
              <p:nvPr/>
            </p:nvSpPr>
            <p:spPr>
              <a:xfrm>
                <a:off x="502920" y="2339766"/>
                <a:ext cx="11183112" cy="296735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点关于直线的对称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和点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关于直线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对称，则由方程组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=0,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2400" b="0" i="1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0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𝐴</m:t>
                                    </m:r>
                                  </m:num>
                                  <m:den>
                                    <m:r>
                                      <a:rPr lang="en-US" altLang="zh-CN" sz="2400" b="0" i="0" dirty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𝐵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=−1,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可得到点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关于直线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对称的点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的坐标为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（其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P_6_BD#9fd2162e6?vbadefaultcenterpage=1&amp;parentnodeid=9d72758ff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339766"/>
                <a:ext cx="11183112" cy="2967355"/>
              </a:xfrm>
              <a:prstGeom prst="rect">
                <a:avLst/>
              </a:prstGeom>
              <a:blipFill rotWithShape="1">
                <a:blip r:embed="rId4"/>
                <a:stretch>
                  <a:fillRect t="-14" r="-186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68830fe64?vbadefaultcenterpage=1&amp;parentnodeid=83e629620&amp;inlineimagemarkindex=3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12" y="866427"/>
            <a:ext cx="1554480" cy="420624"/>
          </a:xfrm>
          <a:prstGeom prst="rect">
            <a:avLst/>
          </a:prstGeom>
        </p:spPr>
      </p:pic>
      <p:sp>
        <p:nvSpPr>
          <p:cNvPr id="3" name="C_5_BD#68830fe64?vbadefaultcenterpage=1&amp;parentnodeid=83e629620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3&amp;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线关于点对称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6_BD.67_1#7754a5183?vbadefaultcenterpage=1&amp;parentnodeid=68830fe64&amp;vbahtmlprocessed=1"/>
              <p:cNvSpPr/>
              <p:nvPr/>
            </p:nvSpPr>
            <p:spPr>
              <a:xfrm>
                <a:off x="502920" y="1332575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典例3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关于点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对称的直线方程为</a:t>
                </a: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B_6_BD.67_1#7754a5183?vbadefaultcenterpage=1&amp;parentnodeid=68830fe6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32575"/>
                <a:ext cx="11183112" cy="486029"/>
              </a:xfrm>
              <a:prstGeom prst="rect">
                <a:avLst/>
              </a:prstGeom>
              <a:blipFill rotWithShape="1">
                <a:blip r:embed="rId4"/>
                <a:stretch>
                  <a:fillRect t="-71" r="1" b="-12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B_6_AN.68_1#7754a5183.blank?vbadefaultcenterpage=1&amp;parentnodeid=68830fe64&amp;vbapositionanswer=26&amp;vbahtmlprocessed=1&amp;rh=27"/>
              <p:cNvSpPr/>
              <p:nvPr/>
            </p:nvSpPr>
            <p:spPr>
              <a:xfrm>
                <a:off x="7683373" y="1407256"/>
                <a:ext cx="1066356" cy="3429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5" name="QB_6_AN.68_1#7754a5183.blank?vbadefaultcenterpage=1&amp;parentnodeid=68830fe64&amp;vbapositionanswer=26&amp;vbahtmlprocessed=1&amp;rh=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373" y="1407256"/>
                <a:ext cx="1066356" cy="342900"/>
              </a:xfrm>
              <a:prstGeom prst="rect">
                <a:avLst/>
              </a:prstGeom>
              <a:blipFill rotWithShape="1">
                <a:blip r:embed="rId5"/>
                <a:stretch>
                  <a:fillRect l="-48" t="-28" r="6" b="-11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QB_6_AS.69_1#7754a5183?vbadefaultcenterpage=1&amp;parentnodeid=68830fe64&amp;vbahtmlprocessed=1&amp;bbb=1&amp;hasbroken=1"/>
              <p:cNvSpPr/>
              <p:nvPr/>
            </p:nvSpPr>
            <p:spPr>
              <a:xfrm>
                <a:off x="502920" y="1824832"/>
                <a:ext cx="11183112" cy="158731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在对称直线上任取一点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关于点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对称的点为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,2−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,2−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B_6_AS.69_1#7754a5183?vbadefaultcenterpage=1&amp;parentnodeid=68830fe6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824832"/>
                <a:ext cx="11183112" cy="1587310"/>
              </a:xfrm>
              <a:prstGeom prst="rect">
                <a:avLst/>
              </a:prstGeom>
              <a:blipFill rotWithShape="1">
                <a:blip r:embed="rId6"/>
                <a:stretch>
                  <a:fillRect t="-30" r="1" b="-36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ebfea0435?vbadefaultcenterpage=1&amp;parentnodeid=68830fe64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1674191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6_BD#ebfea0435?vbadefaultcenterpage=1&amp;parentnodeid=68830fe64&amp;vbahtmlprocessed=1&amp;bbb=1&amp;hasbroken=1"/>
              <p:cNvSpPr/>
              <p:nvPr/>
            </p:nvSpPr>
            <p:spPr>
              <a:xfrm>
                <a:off x="502920" y="2200479"/>
                <a:ext cx="11183112" cy="323323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直线关于点的对称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在已知直线上取两点，先利用点关于点对称，求出对称点的坐标，再利用两点式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求直线方程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在已知直线上取一点求对称点，利用关于一点对称的两条直线平行，求直线方程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在对称直线上取一点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求出其关于已知点对称的点的坐标，将其代入已知直线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的方程可得所求直线的方程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P_6_BD#ebfea0435?vbadefaultcenterpage=1&amp;parentnodeid=68830fe6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00479"/>
                <a:ext cx="11183112" cy="3233230"/>
              </a:xfrm>
              <a:prstGeom prst="rect">
                <a:avLst/>
              </a:prstGeom>
              <a:blipFill rotWithShape="1">
                <a:blip r:embed="rId4"/>
                <a:stretch>
                  <a:fillRect t="-6" r="-362" b="-1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057275494?vbadefaultcenterpage=1&amp;parentnodeid=83e629620&amp;inlineimagemarkindex=4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12" y="866427"/>
            <a:ext cx="1554480" cy="420624"/>
          </a:xfrm>
          <a:prstGeom prst="rect">
            <a:avLst/>
          </a:prstGeom>
        </p:spPr>
      </p:pic>
      <p:sp>
        <p:nvSpPr>
          <p:cNvPr id="3" name="C_5_BD#057275494?vbadefaultcenterpage=1&amp;parentnodeid=83e629620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4&amp;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线关于线对称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7_BD.70_1#b7b4ab77c?vbadefaultcenterpage=1&amp;parentnodeid=ef447f844&amp;vbahtmlprocessed=1"/>
              <p:cNvSpPr/>
              <p:nvPr/>
            </p:nvSpPr>
            <p:spPr>
              <a:xfrm>
                <a:off x="502920" y="1332575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典例4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关于直线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对称的直线方程是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7_BD.70_1#b7b4ab77c?vbadefaultcenterpage=1&amp;parentnodeid=ef447f84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32575"/>
                <a:ext cx="11183112" cy="486029"/>
              </a:xfrm>
              <a:prstGeom prst="rect">
                <a:avLst/>
              </a:prstGeom>
              <a:blipFill rotWithShape="1">
                <a:blip r:embed="rId4"/>
                <a:stretch>
                  <a:fillRect t="-71" r="1" b="-12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QC_7_AN.71_1#b7b4ab77c.bracket?vbadefaultcenterpage=1&amp;parentnodeid=ef447f844&amp;vbapositionanswer=27&amp;vbahtmlprocessed=1"/>
          <p:cNvSpPr/>
          <p:nvPr/>
        </p:nvSpPr>
        <p:spPr>
          <a:xfrm>
            <a:off x="9960483" y="1332575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QC_7_BD.72_1#b7b4ab77c.choices?vbadefaultcenterpage=1&amp;parentnodeid=ef447f844&amp;vbahtmlprocessed=1"/>
              <p:cNvSpPr/>
              <p:nvPr/>
            </p:nvSpPr>
            <p:spPr>
              <a:xfrm>
                <a:off x="502920" y="1862487"/>
                <a:ext cx="11183112" cy="479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2861945" algn="l"/>
                    <a:tab pos="5699125" algn="l"/>
                    <a:tab pos="853630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+1=0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−1=0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+1=0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C_7_BD.72_1#b7b4ab77c.choices?vbadefaultcenterpage=1&amp;parentnodeid=ef447f84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862487"/>
                <a:ext cx="11183112" cy="479235"/>
              </a:xfrm>
              <a:prstGeom prst="rect">
                <a:avLst/>
              </a:prstGeom>
              <a:blipFill rotWithShape="1">
                <a:blip r:embed="rId5"/>
                <a:stretch>
                  <a:fillRect t="-7" r="1" b="-144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QC_7_AS.73_1#b7b4ab77c?vbadefaultcenterpage=1&amp;parentnodeid=ef447f844&amp;vbahtmlprocessed=1&amp;bbb=1&amp;hasbroken=1"/>
              <p:cNvSpPr/>
              <p:nvPr/>
            </p:nvSpPr>
            <p:spPr>
              <a:xfrm>
                <a:off x="502920" y="2345532"/>
                <a:ext cx="11183112" cy="362572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上任取一点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，设点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关于直线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的对称点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=−1,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上，所以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所以所求的直线方程为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.故选A.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QC_7_AS.73_1#b7b4ab77c?vbadefaultcenterpage=1&amp;parentnodeid=ef447f84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345532"/>
                <a:ext cx="11183112" cy="3625723"/>
              </a:xfrm>
              <a:prstGeom prst="rect">
                <a:avLst/>
              </a:prstGeom>
              <a:blipFill rotWithShape="1">
                <a:blip r:embed="rId6"/>
                <a:stretch>
                  <a:fillRect t="-13" r="-3332" b="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7" grpId="0" build="p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7_BD.74_1#ee926c4c0?vbadefaultcenterpage=1&amp;parentnodeid=ef447f844&amp;vbahtmlprocessed=1&amp;bbb=1&amp;hasbroken=1"/>
              <p:cNvSpPr/>
              <p:nvPr/>
            </p:nvSpPr>
            <p:spPr>
              <a:xfrm>
                <a:off x="502920" y="1226485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（2）已知直线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，若直线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关于直线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的对称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直线为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7_BD.74_1#ee926c4c0?vbadefaultcenterpage=1&amp;parentnodeid=ef447f84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26485"/>
                <a:ext cx="11183112" cy="1034669"/>
              </a:xfrm>
              <a:prstGeom prst="rect">
                <a:avLst/>
              </a:prstGeom>
              <a:blipFill rotWithShape="1">
                <a:blip r:embed="rId3"/>
                <a:stretch>
                  <a:fillRect t="-29" r="-226" b="-60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7_AN.75_1#ee926c4c0.blank?vbadefaultcenterpage=1&amp;parentnodeid=ef447f844&amp;vbapositionanswer=28&amp;vbahtmlprocessed=1&amp;rh=32.4"/>
              <p:cNvSpPr/>
              <p:nvPr/>
            </p:nvSpPr>
            <p:spPr>
              <a:xfrm>
                <a:off x="4344543" y="1838179"/>
                <a:ext cx="1959674" cy="3534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3" name="QB_7_AN.75_1#ee926c4c0.blank?vbadefaultcenterpage=1&amp;parentnodeid=ef447f844&amp;vbapositionanswer=28&amp;vbahtmlprocessed=1&amp;rh=32.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4543" y="1838179"/>
                <a:ext cx="1959674" cy="353441"/>
              </a:xfrm>
              <a:prstGeom prst="rect">
                <a:avLst/>
              </a:prstGeom>
              <a:blipFill rotWithShape="1">
                <a:blip r:embed="rId4"/>
                <a:stretch>
                  <a:fillRect l="-26" t="-138" r="29" b="-7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7_AS.76_1#ee926c4c0?vbadefaultcenterpage=1&amp;parentnodeid=ef447f844&amp;vbahtmlprocessed=1&amp;bbb=1&amp;hasbroken=1"/>
              <p:cNvSpPr/>
              <p:nvPr/>
            </p:nvSpPr>
            <p:spPr>
              <a:xfrm>
                <a:off x="502920" y="2268392"/>
                <a:ext cx="11183112" cy="362572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由题意知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，设直线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≠2,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≠−1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，在直线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上取点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0,2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关于直线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的对称点为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−2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×1=−1,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+0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+2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−1=0,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3,−1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3,−1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代入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3+1+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=−4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B_7_AS.76_1#ee926c4c0?vbadefaultcenterpage=1&amp;parentnodeid=ef447f84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68392"/>
                <a:ext cx="11183112" cy="3625723"/>
              </a:xfrm>
              <a:prstGeom prst="rect">
                <a:avLst/>
              </a:prstGeom>
              <a:blipFill rotWithShape="1">
                <a:blip r:embed="rId5"/>
                <a:stretch>
                  <a:fillRect t="-5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3d80bcba1?vbadefaultcenterpage=1&amp;parentnodeid=057275494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1954861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6_BD#3d80bcba1?vbadefaultcenterpage=1&amp;parentnodeid=057275494&amp;vbahtmlprocessed=1&amp;bbb=1&amp;hasbroken=1"/>
          <p:cNvSpPr/>
          <p:nvPr/>
        </p:nvSpPr>
        <p:spPr>
          <a:xfrm>
            <a:off x="502920" y="2481149"/>
            <a:ext cx="11183112" cy="2684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直线关于直线的对称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若直线与对称轴平行，则在直线上取一点，求出该点关于轴的对称点，然后用点</a:t>
            </a:r>
            <a:endParaRPr lang="en-US" altLang="zh-CN" sz="2400" b="0" i="0" dirty="0">
              <a:solidFill>
                <a:srgbClr val="000000"/>
              </a:solidFill>
              <a:latin typeface="Times New Roman" panose="02020603050405020304" pitchFamily="34" charset="0"/>
              <a:ea typeface="微软雅黑" panose="020B0503020204020204" pitchFamily="34" charset="-122"/>
              <a:cs typeface="Times New Roman" panose="02020603050405020304" pitchFamily="34" charset="-120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  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斜式求解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；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若直线与对称轴相交，则先求出交点，然后再取直线上一点，求该点关于轴的对</a:t>
            </a:r>
            <a:endParaRPr lang="en-US" altLang="zh-CN" sz="2400" b="0" i="0" dirty="0">
              <a:solidFill>
                <a:srgbClr val="000000"/>
              </a:solidFill>
              <a:latin typeface="Times New Roman" panose="02020603050405020304" pitchFamily="34" charset="0"/>
              <a:ea typeface="微软雅黑" panose="020B0503020204020204" pitchFamily="34" charset="-122"/>
              <a:cs typeface="Times New Roman" panose="02020603050405020304" pitchFamily="34" charset="-120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  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称点，最后由两点式求解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9fffbaa59?vbadefaultcenterpage=1&amp;parentnodeid=83e629620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QM_6_BD.77_1#951705ce6?vbadefaultcenterpage=1&amp;parentnodeid=9fffbaa59&amp;vbahtmlprocessed=1"/>
              <p:cNvSpPr/>
              <p:nvPr/>
            </p:nvSpPr>
            <p:spPr>
              <a:xfrm>
                <a:off x="502920" y="1419448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（一题练透）已知直线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𝑙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:2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−3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+1=0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−1,−2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.求: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QM_6_BD.77_1#951705ce6?vbadefaultcenterpage=1&amp;parentnodeid=9fffbaa59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19448"/>
                <a:ext cx="11183112" cy="486029"/>
              </a:xfrm>
              <a:prstGeom prst="rect">
                <a:avLst/>
              </a:prstGeom>
              <a:blipFill rotWithShape="1">
                <a:blip r:embed="rId4"/>
                <a:stretch>
                  <a:fillRect t="-46" r="1" b="-12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7_BD.78_1#ebadfd5d3?vbadefaultcenterpage=1&amp;parentnodeid=951705ce6&amp;vbahtmlprocessed=1"/>
              <p:cNvSpPr/>
              <p:nvPr/>
            </p:nvSpPr>
            <p:spPr>
              <a:xfrm>
                <a:off x="502920" y="1952403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关于直线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的对称点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的坐标;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7_BD.78_1#ebadfd5d3?vbadefaultcenterpage=1&amp;parentnodeid=951705ce6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52403"/>
                <a:ext cx="11183112" cy="490030"/>
              </a:xfrm>
              <a:prstGeom prst="rect">
                <a:avLst/>
              </a:prstGeom>
              <a:blipFill rotWithShape="1">
                <a:blip r:embed="rId5"/>
                <a:stretch>
                  <a:fillRect t="-84" r="1" b="-118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O_7_AS.79_1#ebadfd5d3?vbadefaultcenterpage=1&amp;parentnodeid=951705ce6&amp;vbahtmlprocessed=1"/>
              <p:cNvSpPr/>
              <p:nvPr/>
            </p:nvSpPr>
            <p:spPr>
              <a:xfrm>
                <a:off x="502920" y="2448148"/>
                <a:ext cx="11183112" cy="297954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，由已知条件得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+2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+1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=−1,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&amp;2⋅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−3⋅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−2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+1=0,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=−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33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13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13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33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13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13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O_7_AS.79_1#ebadfd5d3?vbadefaultcenterpage=1&amp;parentnodeid=951705ce6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448148"/>
                <a:ext cx="11183112" cy="2979547"/>
              </a:xfrm>
              <a:prstGeom prst="rect">
                <a:avLst/>
              </a:prstGeom>
              <a:blipFill rotWithShape="1">
                <a:blip r:embed="rId6"/>
                <a:stretch>
                  <a:fillRect t="-7" r="1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7_BD.80_1#503351315?vbadefaultcenterpage=1&amp;parentnodeid=951705ce6&amp;vbahtmlprocessed=1"/>
              <p:cNvSpPr/>
              <p:nvPr/>
            </p:nvSpPr>
            <p:spPr>
              <a:xfrm>
                <a:off x="502920" y="1038779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:3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−6=0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关于直线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的对称直线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的方程;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7_BD.80_1#503351315?vbadefaultcenterpage=1&amp;parentnodeid=951705ce6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038779"/>
                <a:ext cx="11183112" cy="490030"/>
              </a:xfrm>
              <a:prstGeom prst="rect">
                <a:avLst/>
              </a:prstGeom>
              <a:blipFill rotWithShape="1">
                <a:blip r:embed="rId3"/>
                <a:stretch>
                  <a:fillRect t="-113" r="1" b="-11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O_7_AS.81_1#503351315?vbadefaultcenterpage=1&amp;parentnodeid=951705ce6&amp;vbahtmlprocessed=1"/>
              <p:cNvSpPr/>
              <p:nvPr/>
            </p:nvSpPr>
            <p:spPr>
              <a:xfrm>
                <a:off x="502920" y="1534587"/>
                <a:ext cx="11183112" cy="45726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上取一点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2,0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关于直线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的对称点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必在直线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上.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设对称点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&amp;2⋅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+2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−3⋅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+0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+1=0,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−0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=−1,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13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30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13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的交点为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，联立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−3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+1=0,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&amp;3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−6=0,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4,3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经点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4,3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，所以由两点式得到直线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9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−46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+102=0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O_7_AS.81_1#503351315?vbadefaultcenterpage=1&amp;parentnodeid=951705ce6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534587"/>
                <a:ext cx="11183112" cy="4572635"/>
              </a:xfrm>
              <a:prstGeom prst="rect">
                <a:avLst/>
              </a:prstGeom>
              <a:blipFill rotWithShape="1">
                <a:blip r:embed="rId4"/>
                <a:stretch>
                  <a:fillRect t="-9" r="1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P_3_BD#1aa2f868b?colgroup=5,6,9,6,6&amp;vbadefaultcenterpage=1&amp;parentnodeid=8afcd46d7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520902"/>
              <a:ext cx="11128248" cy="4281107"/>
            </p:xfrm>
            <a:graphic>
              <a:graphicData uri="http://schemas.openxmlformats.org/drawingml/2006/table">
                <a:tbl>
                  <a:tblPr/>
                  <a:tblGrid>
                    <a:gridCol w="189280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1226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8986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1122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1122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考点考向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课标要求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真题印证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考频热度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核心素养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0844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两条直线平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行与垂直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掌握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2023年北京卷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19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直观想象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377887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两条直线的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交点与距离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掌握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2023年新高考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Ⅰ卷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6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marL="0" indent="0" algn="l" latinLnBrk="1" hangingPunct="0">
                            <a:lnSpc>
                              <a:spcPts val="100"/>
                            </a:lnSpc>
                          </a:pPr>
                          <a:r>
                            <a:rPr lang="en-US" altLang="zh-CN" sz="100" b="0" i="0" spc="-990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#b#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2020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年全国Ⅱ卷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5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直观想象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386332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命题分析预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从近几年高考的情况来看，命题热点是利用两条直线平行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、垂直的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条件求参数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.预计2025年高考命题情况变化不大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，在复习常规考法的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同时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，注意知识间的综合训练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P_3_BD#1aa2f868b?colgroup=5,6,9,6,6&amp;vbadefaultcenterpage=1&amp;parentnodeid=8afcd46d7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520902"/>
              <a:ext cx="11128248" cy="4114165"/>
            </p:xfrm>
            <a:graphic>
              <a:graphicData uri="http://schemas.openxmlformats.org/drawingml/2006/table">
                <a:tbl>
                  <a:tblPr/>
                  <a:tblGrid>
                    <a:gridCol w="1892808"/>
                    <a:gridCol w="2112264"/>
                    <a:gridCol w="2898648"/>
                    <a:gridCol w="2112264"/>
                    <a:gridCol w="2112264"/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考点考向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课标要求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真题印证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考频热度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核心素养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4996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两条直线平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行与垂直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掌握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直观想象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43764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两条直线的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交点与距离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掌握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直观想象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386332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命题分析预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从近几年高考的情况来看，命题热点是利用两条直线平行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、垂直的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条件求参数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.预计2025年高考命题情况变化不大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，在复习常规考法的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同时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，注意知识间的综合训练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>
    <p:split dir="in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7_BD.82_1#7a52fd37e?vbadefaultcenterpage=1&amp;parentnodeid=951705ce6&amp;vbahtmlprocessed=1"/>
              <p:cNvSpPr/>
              <p:nvPr/>
            </p:nvSpPr>
            <p:spPr>
              <a:xfrm>
                <a:off x="502920" y="854374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（3）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（一题多解）直线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关于点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的对称直线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7_BD.82_1#7a52fd37e?vbadefaultcenterpage=1&amp;parentnodeid=951705ce6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854374"/>
                <a:ext cx="11183112" cy="490030"/>
              </a:xfrm>
              <a:prstGeom prst="rect">
                <a:avLst/>
              </a:prstGeom>
              <a:blipFill rotWithShape="1">
                <a:blip r:embed="rId3"/>
                <a:stretch>
                  <a:fillRect t="-61" r="1" b="-118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O_7_AS.83_1#7a52fd37e?vbadefaultcenterpage=1&amp;parentnodeid=951705ce6&amp;vbahtmlprocessed=1"/>
              <p:cNvSpPr/>
              <p:nvPr/>
            </p:nvSpPr>
            <p:spPr>
              <a:xfrm>
                <a:off x="502920" y="1350183"/>
                <a:ext cx="11183112" cy="4941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（法一）在直线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:2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4,3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两点，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关于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−1,−2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的对称点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均在直线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易得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−3,−5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−6,−7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再由两点式可得直线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−9=0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（法二）因为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所以设直线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≠1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又因为点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−1,−2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到两直线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的距离相等，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所以由点到直线的距离公式得，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−2+6+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−2+6+1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=−9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−9=0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O_7_AS.83_1#7a52fd37e?vbadefaultcenterpage=1&amp;parentnodeid=951705ce6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50183"/>
                <a:ext cx="11183112" cy="4941443"/>
              </a:xfrm>
              <a:prstGeom prst="rect">
                <a:avLst/>
              </a:prstGeom>
              <a:blipFill rotWithShape="1">
                <a:blip r:embed="rId4"/>
                <a:stretch>
                  <a:fillRect t="-4" r="1" b="-1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5d4a569f1?vbadefaultcenterpage=1&amp;parentnodeid=e30edb476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考点四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直线系方程［多维探究］</a:t>
            </a:r>
            <a:endParaRPr lang="en-US" altLang="zh-CN" sz="2800" dirty="0"/>
          </a:p>
        </p:txBody>
      </p:sp>
      <p:pic>
        <p:nvPicPr>
          <p:cNvPr id="3" name="C_5_BD#8108f679c?vbadefaultcenterpage=1&amp;parentnodeid=5d4a569f1&amp;inlineimagemarkindex=5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98" y="1517754"/>
            <a:ext cx="1435608" cy="384048"/>
          </a:xfrm>
          <a:prstGeom prst="rect">
            <a:avLst/>
          </a:prstGeom>
        </p:spPr>
      </p:pic>
      <p:sp>
        <p:nvSpPr>
          <p:cNvPr id="4" name="C_5_BD#8108f679c?vbadefaultcenterpage=1&amp;parentnodeid=5d4a569f1&amp;vbahtmlprocessed=1"/>
          <p:cNvSpPr/>
          <p:nvPr/>
        </p:nvSpPr>
        <p:spPr>
          <a:xfrm>
            <a:off x="502920" y="1370751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5&amp;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平行直线系方程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B_6_BD.84_1#fa5c62086?vbadefaultcenterpage=1&amp;parentnodeid=8108f679c&amp;vbahtmlprocessed=1&amp;bbb=1"/>
              <p:cNvSpPr/>
              <p:nvPr/>
            </p:nvSpPr>
            <p:spPr>
              <a:xfrm>
                <a:off x="502920" y="1943191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典例5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2,1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且与直线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+5=0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平行的直线方程为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________________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B_6_BD.84_1#fa5c62086?vbadefaultcenterpage=1&amp;parentnodeid=8108f679c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43191"/>
                <a:ext cx="11183112" cy="486029"/>
              </a:xfrm>
              <a:prstGeom prst="rect">
                <a:avLst/>
              </a:prstGeom>
              <a:blipFill rotWithShape="1">
                <a:blip r:embed="rId4"/>
                <a:stretch>
                  <a:fillRect t="-19" r="1" b="-128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QB_6_AN.85_1#fa5c62086.blank?vbadefaultcenterpage=1&amp;parentnodeid=8108f679c&amp;vbapositionanswer=29&amp;vbahtmlprocessed=1&amp;rh=27"/>
              <p:cNvSpPr/>
              <p:nvPr/>
            </p:nvSpPr>
            <p:spPr>
              <a:xfrm>
                <a:off x="8751062" y="2022190"/>
                <a:ext cx="2296224" cy="3429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6" name="QB_6_AN.85_1#fa5c62086.blank?vbadefaultcenterpage=1&amp;parentnodeid=8108f679c&amp;vbapositionanswer=29&amp;vbahtmlprocessed=1&amp;rh=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062" y="2022190"/>
                <a:ext cx="2296224" cy="342900"/>
              </a:xfrm>
              <a:prstGeom prst="rect">
                <a:avLst/>
              </a:prstGeom>
              <a:blipFill rotWithShape="1">
                <a:blip r:embed="rId5"/>
                <a:stretch>
                  <a:fillRect l="-6" t="-102" r="8" b="-11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QB_6_AS.86_1#fa5c62086?vbadefaultcenterpage=1&amp;parentnodeid=8108f679c&amp;vbahtmlprocessed=1&amp;bbb=1&amp;hasbroken=1"/>
              <p:cNvSpPr/>
              <p:nvPr/>
            </p:nvSpPr>
            <p:spPr>
              <a:xfrm>
                <a:off x="502920" y="2435448"/>
                <a:ext cx="11183112" cy="10386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+5=0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平行的直线方程为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≠5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，代入点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2,1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=−4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，则所求直线方程为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QB_6_AS.86_1#fa5c62086?vbadefaultcenterpage=1&amp;parentnodeid=8108f679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435448"/>
                <a:ext cx="11183112" cy="1038670"/>
              </a:xfrm>
              <a:prstGeom prst="rect">
                <a:avLst/>
              </a:prstGeom>
              <a:blipFill rotWithShape="1">
                <a:blip r:embed="rId6"/>
                <a:stretch>
                  <a:fillRect t="-21" r="1" b="-5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057a31942?vbadefaultcenterpage=1&amp;parentnodeid=5d4a569f1&amp;inlineimagemarkindex=6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98" y="903003"/>
            <a:ext cx="1435608" cy="384048"/>
          </a:xfrm>
          <a:prstGeom prst="rect">
            <a:avLst/>
          </a:prstGeom>
        </p:spPr>
      </p:pic>
      <p:sp>
        <p:nvSpPr>
          <p:cNvPr id="3" name="C_5_BD#057a31942?vbadefaultcenterpage=1&amp;parentnodeid=5d4a569f1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6&amp;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垂直直线系方程</a:t>
            </a:r>
            <a:endParaRPr lang="en-US" altLang="zh-CN" sz="100" dirty="0"/>
          </a:p>
        </p:txBody>
      </p:sp>
      <p:sp>
        <p:nvSpPr>
          <p:cNvPr id="4" name="QB_6_BD.87_1#bfdd9dd6b?vbadefaultcenterpage=1&amp;parentnodeid=057a31942&amp;vbahtmlprocessed=1&amp;bbb=1&amp;hasbroken=1"/>
          <p:cNvSpPr/>
          <p:nvPr/>
        </p:nvSpPr>
        <p:spPr>
          <a:xfrm>
            <a:off x="502920" y="1327563"/>
            <a:ext cx="11183112" cy="10346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典例6</a:t>
            </a:r>
            <a:r>
              <a:rPr lang="en-US" altLang="zh-CN" sz="24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（同源变式）若将典例5中的“平行”改为“垂直”，其他条件不变，则满足题意</a:t>
            </a:r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的直线方程为</a:t>
            </a:r>
            <a:r>
              <a:rPr lang="en-US" altLang="zh-CN" sz="2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________________</a:t>
            </a: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B_6_AN.88_1#bfdd9dd6b.blank?vbadefaultcenterpage=1&amp;parentnodeid=057a31942&amp;vbapositionanswer=30&amp;vbahtmlprocessed=1&amp;rh=27"/>
              <p:cNvSpPr/>
              <p:nvPr/>
            </p:nvSpPr>
            <p:spPr>
              <a:xfrm>
                <a:off x="2407920" y="1958182"/>
                <a:ext cx="2296224" cy="3429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−7=0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5" name="QB_6_AN.88_1#bfdd9dd6b.blank?vbadefaultcenterpage=1&amp;parentnodeid=057a31942&amp;vbapositionanswer=30&amp;vbahtmlprocessed=1&amp;rh=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7920" y="1958182"/>
                <a:ext cx="2296224" cy="342900"/>
              </a:xfrm>
              <a:prstGeom prst="rect">
                <a:avLst/>
              </a:prstGeom>
              <a:blipFill rotWithShape="1">
                <a:blip r:embed="rId4"/>
                <a:stretch>
                  <a:fillRect t="-139" r="3" b="-109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QB_6_AS.89_1#bfdd9dd6b?vbadefaultcenterpage=1&amp;parentnodeid=057a31942&amp;vbahtmlprocessed=1&amp;bbb=1&amp;hasbroken=1"/>
              <p:cNvSpPr/>
              <p:nvPr/>
            </p:nvSpPr>
            <p:spPr>
              <a:xfrm>
                <a:off x="502920" y="2369408"/>
                <a:ext cx="11183112" cy="10386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+5=0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垂直的直线方程为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，代入点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2,1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=−7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，则所求的直线方程为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−7=0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B_6_AS.89_1#bfdd9dd6b?vbadefaultcenterpage=1&amp;parentnodeid=057a3194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369408"/>
                <a:ext cx="11183112" cy="1038670"/>
              </a:xfrm>
              <a:prstGeom prst="rect">
                <a:avLst/>
              </a:prstGeom>
              <a:blipFill rotWithShape="1">
                <a:blip r:embed="rId5"/>
                <a:stretch>
                  <a:fillRect t="-21" r="-464" b="-5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a494e6ba0?vbadefaultcenterpage=1&amp;parentnodeid=5d4a569f1&amp;inlineimagemarkindex=7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12" y="866427"/>
            <a:ext cx="1554480" cy="420624"/>
          </a:xfrm>
          <a:prstGeom prst="rect">
            <a:avLst/>
          </a:prstGeom>
        </p:spPr>
      </p:pic>
      <p:sp>
        <p:nvSpPr>
          <p:cNvPr id="3" name="C_5_BD#a494e6ba0?vbadefaultcenterpage=1&amp;parentnodeid=5d4a569f1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7&amp;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两直线交点的直线系方程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6_BD.90_1#909f5a601?vbadefaultcenterpage=1&amp;parentnodeid=a494e6ba0&amp;vbahtmlprocessed=1&amp;bbb=1&amp;hasbroken=1"/>
              <p:cNvSpPr/>
              <p:nvPr/>
            </p:nvSpPr>
            <p:spPr>
              <a:xfrm>
                <a:off x="502920" y="1329087"/>
                <a:ext cx="11183112" cy="10386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典例7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（一题多解）已知两条直线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−3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+4=0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的交点为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求过点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且与直线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+5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−6=0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垂直的直线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6_BD.90_1#909f5a601?vbadefaultcenterpage=1&amp;parentnodeid=a494e6ba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29087"/>
                <a:ext cx="11183112" cy="1038670"/>
              </a:xfrm>
              <a:prstGeom prst="rect">
                <a:avLst/>
              </a:prstGeom>
              <a:blipFill rotWithShape="1">
                <a:blip r:embed="rId4"/>
                <a:stretch>
                  <a:fillRect t="-3" r="-3076" b="-56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AS.91_1#909f5a601?vbadefaultcenterpage=1&amp;parentnodeid=a494e6ba0&amp;vbahtmlprocessed=1&amp;bbb=1&amp;hasbroken=1"/>
              <p:cNvSpPr/>
              <p:nvPr/>
            </p:nvSpPr>
            <p:spPr>
              <a:xfrm>
                <a:off x="502920" y="1048939"/>
                <a:ext cx="11183112" cy="502272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（法一：利用点斜式方程）解直线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组成的方程组得到交点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−2,−2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的斜率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的斜率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5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+6=0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法二：利用垂直直线系方程）设所求直线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5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，由法一可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−2,−2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，将其代入方程，得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5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+6=0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法三：利用两直线交点系直线方程）设所求直线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+4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−3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+5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−3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5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+6=0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AS.91_1#909f5a601?vbadefaultcenterpage=1&amp;parentnodeid=a494e6ba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048939"/>
                <a:ext cx="11183112" cy="5022723"/>
              </a:xfrm>
              <a:prstGeom prst="rect">
                <a:avLst/>
              </a:prstGeom>
              <a:blipFill rotWithShape="1">
                <a:blip r:embed="rId3"/>
                <a:stretch>
                  <a:fillRect t="-11" r="-3701" b="-3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07a8642a3?vbadefaultcenterpage=1&amp;parentnodeid=a494e6ba0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1948511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6_BD#07a8642a3?vbadefaultcenterpage=1&amp;parentnodeid=a494e6ba0&amp;vbahtmlprocessed=1&amp;bbb=1&amp;hasbroken=1"/>
              <p:cNvSpPr/>
              <p:nvPr/>
            </p:nvSpPr>
            <p:spPr>
              <a:xfrm>
                <a:off x="502920" y="2474799"/>
                <a:ext cx="11183112" cy="268459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几种常见的直线系方程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平行的直线系方程是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垂直的直线系方程是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过直线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的交点的直线系方程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∈</m:t>
                        </m:r>
                        <m:r>
                          <a:rPr lang="en-US" altLang="zh-CN" sz="2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，但不包括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P_6_BD#07a8642a3?vbadefaultcenterpage=1&amp;parentnodeid=a494e6ba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474799"/>
                <a:ext cx="11183112" cy="2684590"/>
              </a:xfrm>
              <a:prstGeom prst="rect">
                <a:avLst/>
              </a:prstGeom>
              <a:blipFill rotWithShape="1">
                <a:blip r:embed="rId4"/>
                <a:stretch>
                  <a:fillRect t="-8" r="-1055" b="-2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801718168?vbadefaultcenterpage=1&amp;parentnodeid=5d4a569f1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QM_6_BD.92_1#7cb262375?vbadefaultcenterpage=1&amp;parentnodeid=801718168&amp;vbahtmlprocessed=1&amp;bbb=1&amp;hasbroken=1"/>
              <p:cNvSpPr/>
              <p:nvPr/>
            </p:nvSpPr>
            <p:spPr>
              <a:xfrm>
                <a:off x="502920" y="1419448"/>
                <a:ext cx="11183112" cy="10386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（一题练透）已知直线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−4=0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+2=0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的交点为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，直线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−1=0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.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QM_6_BD.92_1#7cb262375?vbadefaultcenterpage=1&amp;parentnodeid=801718168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19448"/>
                <a:ext cx="11183112" cy="1038670"/>
              </a:xfrm>
              <a:prstGeom prst="rect">
                <a:avLst/>
              </a:prstGeom>
              <a:blipFill rotWithShape="1">
                <a:blip r:embed="rId4"/>
                <a:stretch>
                  <a:fillRect t="-21" r="1" b="-5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7_BD.93_1#c95b7dd33?vbadefaultcenterpage=1&amp;parentnodeid=7cb262375&amp;vbahtmlprocessed=1"/>
              <p:cNvSpPr/>
              <p:nvPr/>
            </p:nvSpPr>
            <p:spPr>
              <a:xfrm>
                <a:off x="502920" y="2498503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求过点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且与直线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平行的直线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的方程；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7_BD.93_1#c95b7dd33?vbadefaultcenterpage=1&amp;parentnodeid=7cb26237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498503"/>
                <a:ext cx="11183112" cy="490030"/>
              </a:xfrm>
              <a:prstGeom prst="rect">
                <a:avLst/>
              </a:prstGeom>
              <a:blipFill rotWithShape="1">
                <a:blip r:embed="rId5"/>
                <a:stretch>
                  <a:fillRect t="-84" r="1" b="-118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O_7_AS.94_1#c95b7dd33?vbadefaultcenterpage=1&amp;parentnodeid=7cb262375&amp;vbahtmlprocessed=1&amp;bbb=1&amp;hasbroken=1"/>
              <p:cNvSpPr/>
              <p:nvPr/>
            </p:nvSpPr>
            <p:spPr>
              <a:xfrm>
                <a:off x="502920" y="2994248"/>
                <a:ext cx="11183112" cy="323323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（法一:利用平行直线系方程）设所求直线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≠−1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组成的方程组得到交点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1,3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，代入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的方程，得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所以直线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（法二：利用两直线交点直线系方程）设所求直线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O_7_AS.94_1#c95b7dd33?vbadefaultcenterpage=1&amp;parentnodeid=7cb26237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94248"/>
                <a:ext cx="11183112" cy="3233230"/>
              </a:xfrm>
              <a:prstGeom prst="rect">
                <a:avLst/>
              </a:prstGeom>
              <a:blipFill rotWithShape="1">
                <a:blip r:embed="rId6"/>
                <a:stretch>
                  <a:fillRect t="-7" r="-1759" b="-1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7_BD.95_1#ca1ea2229?vbadefaultcenterpage=1&amp;parentnodeid=7cb262375&amp;vbahtmlprocessed=1"/>
              <p:cNvSpPr/>
              <p:nvPr/>
            </p:nvSpPr>
            <p:spPr>
              <a:xfrm>
                <a:off x="502920" y="1590752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求过点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且与直线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垂直的直线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的方程；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7_BD.95_1#ca1ea2229?vbadefaultcenterpage=1&amp;parentnodeid=7cb26237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590752"/>
                <a:ext cx="11183112" cy="490030"/>
              </a:xfrm>
              <a:prstGeom prst="rect">
                <a:avLst/>
              </a:prstGeom>
              <a:blipFill rotWithShape="1">
                <a:blip r:embed="rId3"/>
                <a:stretch>
                  <a:fillRect t="-16" r="1" b="-119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O_7_AS.96_1#ca1ea2229?vbadefaultcenterpage=1&amp;parentnodeid=7cb262375&amp;vbahtmlprocessed=1&amp;bbb=1&amp;hasbroken=1"/>
              <p:cNvSpPr/>
              <p:nvPr/>
            </p:nvSpPr>
            <p:spPr>
              <a:xfrm>
                <a:off x="502920" y="2086560"/>
                <a:ext cx="11183112" cy="34559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（法一:利用垂直直线系方程）设所求直线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组成的方程组得到交点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1,3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，代入直线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的方程，得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=−7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−7=0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法二：利用两直线交点直线系方程）设所求直线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−7=0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O_7_AS.96_1#ca1ea2229?vbadefaultcenterpage=1&amp;parentnodeid=7cb26237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086560"/>
                <a:ext cx="11183112" cy="3455988"/>
              </a:xfrm>
              <a:prstGeom prst="rect">
                <a:avLst/>
              </a:prstGeom>
              <a:blipFill rotWithShape="1">
                <a:blip r:embed="rId4"/>
                <a:stretch>
                  <a:fillRect t="-17" r="-1657" b="-20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7_BD.97_1#755076833?vbadefaultcenterpage=1&amp;parentnodeid=7cb262375&amp;vbahtmlprocessed=1"/>
              <p:cNvSpPr/>
              <p:nvPr/>
            </p:nvSpPr>
            <p:spPr>
              <a:xfrm>
                <a:off x="502920" y="1423461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（3）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求过点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且与点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−3,1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5,7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等距离的直线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7_BD.97_1#755076833?vbadefaultcenterpage=1&amp;parentnodeid=7cb26237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23461"/>
                <a:ext cx="11183112" cy="490030"/>
              </a:xfrm>
              <a:prstGeom prst="rect">
                <a:avLst/>
              </a:prstGeom>
              <a:blipFill rotWithShape="1">
                <a:blip r:embed="rId3"/>
                <a:stretch>
                  <a:fillRect t="-87" r="1" b="-118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O_7_AS.98_1#755076833?vbadefaultcenterpage=1&amp;parentnodeid=7cb262375&amp;vbahtmlprocessed=1&amp;bbb=1&amp;hasbroken=1"/>
              <p:cNvSpPr/>
              <p:nvPr/>
            </p:nvSpPr>
            <p:spPr>
              <a:xfrm>
                <a:off x="502920" y="1919269"/>
                <a:ext cx="11183112" cy="37778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同侧时，直线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平行，由两点式可得直线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+13=0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=−7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+9=0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异侧时，直线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过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1,4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，代入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综上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+9=0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O_7_AS.98_1#755076833?vbadefaultcenterpage=1&amp;parentnodeid=7cb26237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19269"/>
                <a:ext cx="11183112" cy="3777869"/>
              </a:xfrm>
              <a:prstGeom prst="rect">
                <a:avLst/>
              </a:prstGeom>
              <a:blipFill rotWithShape="1">
                <a:blip r:embed="rId4"/>
                <a:stretch>
                  <a:fillRect t="-8" r="1" b="-16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b626c6b90.fixed?vbadefaultcenterpage=1&amp;parentnodeid=8afcd46d7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基础知识·诊断</a:t>
            </a:r>
            <a:endParaRPr lang="en-US" altLang="zh-CN" sz="4400" dirty="0"/>
          </a:p>
        </p:txBody>
      </p:sp>
      <p:pic>
        <p:nvPicPr>
          <p:cNvPr id="3" name="C_3#b626c6b90.fixed?vbadefaultcenterpage=1&amp;parentnodeid=8afcd46d7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6fe2af118?vbadefaultcenterpage=1&amp;parentnodeid=b626c6b90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p:sp>
        <p:nvSpPr>
          <p:cNvPr id="3" name="C_5_BD#9087c7956?segpoint=1&amp;vbadefaultcenterpage=1&amp;parentnodeid=6fe2af118&amp;vbahtmlprocessed=1"/>
          <p:cNvSpPr/>
          <p:nvPr/>
        </p:nvSpPr>
        <p:spPr>
          <a:xfrm>
            <a:off x="502920" y="1419448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一、两条直线的位置关系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P_6_BD#9929d3249?colgroup=2,8,24&amp;vbadefaultcenterpage=1&amp;parentnodeid=9087c7956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2079848"/>
              <a:ext cx="11146536" cy="2389378"/>
            </p:xfrm>
            <a:graphic>
              <a:graphicData uri="http://schemas.openxmlformats.org/drawingml/2006/table">
                <a:tbl>
                  <a:tblPr/>
                  <a:tblGrid>
                    <a:gridCol w="7589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889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986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斜截式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一般式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046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方程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𝑦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𝑥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𝑦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𝑥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𝑥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𝑦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=0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≠0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𝑥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𝑦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=0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≠0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35356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相交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≠0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35356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垂直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①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②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________________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P_6_BD#9929d3249?colgroup=2,8,24&amp;vbadefaultcenterpage=1&amp;parentnodeid=9087c7956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2079848"/>
              <a:ext cx="11146536" cy="2216531"/>
            </p:xfrm>
            <a:graphic>
              <a:graphicData uri="http://schemas.openxmlformats.org/drawingml/2006/table">
                <a:tbl>
                  <a:tblPr/>
                  <a:tblGrid>
                    <a:gridCol w="758952"/>
                    <a:gridCol w="2788920"/>
                    <a:gridCol w="7598664"/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斜截式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一般式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102360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方程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  <a:tr h="474980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相交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  <a:tr h="474980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垂直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②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________________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P_6_AN.1_1#9929d3249.blank?vbadefaultcenterpage=1&amp;parentnodeid=9087c7956&amp;vbapositionanswer=1&amp;vbahtmlprocessed=1&amp;bbb=1"/>
              <p:cNvSpPr/>
              <p:nvPr/>
            </p:nvSpPr>
            <p:spPr>
              <a:xfrm>
                <a:off x="3046159" y="3981651"/>
                <a:ext cx="550863" cy="355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2815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5" name="P_6_AN.1_1#9929d3249.blank?vbadefaultcenterpage=1&amp;parentnodeid=9087c7956&amp;vbapositionanswer=1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159" y="3981651"/>
                <a:ext cx="550863" cy="355600"/>
              </a:xfrm>
              <a:prstGeom prst="rect">
                <a:avLst/>
              </a:prstGeom>
              <a:blipFill>
                <a:blip r:embed="rId5"/>
                <a:stretch>
                  <a:fillRect r="-4444" b="-12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P_6_AN.2_1#9929d3249.blank?vbadefaultcenterpage=1&amp;parentnodeid=9087c7956&amp;vbapositionanswer=2&amp;vbahtmlprocessed=1"/>
              <p:cNvSpPr/>
              <p:nvPr/>
            </p:nvSpPr>
            <p:spPr>
              <a:xfrm>
                <a:off x="4523330" y="3981651"/>
                <a:ext cx="2394077" cy="355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2815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6" name="P_6_AN.2_1#9929d3249.blank?vbadefaultcenterpage=1&amp;parentnodeid=9087c7956&amp;vbapositionanswer=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330" y="3981651"/>
                <a:ext cx="2394077" cy="355600"/>
              </a:xfrm>
              <a:prstGeom prst="rect">
                <a:avLst/>
              </a:prstGeom>
              <a:blipFill>
                <a:blip r:embed="rId6"/>
                <a:stretch>
                  <a:fillRect l="-1018" r="-1527" b="-18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P_6_BD#9929d3249?colgroup=2,8,24&amp;vbadefaultcenterpage=1&amp;parentnodeid=9087c7956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2687493"/>
              <a:ext cx="11146536" cy="2487041"/>
            </p:xfrm>
            <a:graphic>
              <a:graphicData uri="http://schemas.openxmlformats.org/drawingml/2006/table">
                <a:tbl>
                  <a:tblPr/>
                  <a:tblGrid>
                    <a:gridCol w="7589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889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5986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斜截式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一般式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060577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平行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且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③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_______________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&amp;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2400" b="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2400" b="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=0,</m:t>
                                      </m:r>
                                    </m:e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&amp;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2400" b="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2400" b="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≠0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或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&amp;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2400" b="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2400" b="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=0,</m:t>
                                      </m:r>
                                    </m:e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&amp;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2400" b="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altLang="zh-CN" sz="2400" b="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≠0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0665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重合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且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④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_______________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P_6_BD#9929d3249?colgroup=2,8,24&amp;vbadefaultcenterpage=1&amp;parentnodeid=9087c7956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2687493"/>
              <a:ext cx="11146536" cy="2402586"/>
            </p:xfrm>
            <a:graphic>
              <a:graphicData uri="http://schemas.openxmlformats.org/drawingml/2006/table">
                <a:tbl>
                  <a:tblPr/>
                  <a:tblGrid>
                    <a:gridCol w="758952"/>
                    <a:gridCol w="2788920"/>
                    <a:gridCol w="7598664"/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斜截式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一般式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060450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平行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  <a:tr h="949960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重合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6_AN.3_1#9929d3249.blank?vbadefaultcenterpage=1&amp;parentnodeid=9087c7956&amp;vbapositionanswer=3&amp;vbahtmlprocessed=1&amp;bbb=1"/>
              <p:cNvSpPr/>
              <p:nvPr/>
            </p:nvSpPr>
            <p:spPr>
              <a:xfrm>
                <a:off x="2249932" y="3630975"/>
                <a:ext cx="1138174" cy="4010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35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3" name="P_6_AN.3_1#9929d3249.blank?vbadefaultcenterpage=1&amp;parentnodeid=9087c7956&amp;vbapositionanswer=3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932" y="3630975"/>
                <a:ext cx="1138174" cy="401066"/>
              </a:xfrm>
              <a:prstGeom prst="rect">
                <a:avLst/>
              </a:prstGeom>
              <a:blipFill rotWithShape="1">
                <a:blip r:embed="rId4"/>
                <a:stretch>
                  <a:fillRect l="-11" t="-11" r="33" b="-10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P_6_AN.4_1#9929d3249.blank?vbadefaultcenterpage=1&amp;parentnodeid=9087c7956&amp;vbapositionanswer=4&amp;vbahtmlprocessed=1&amp;bbb=1"/>
              <p:cNvSpPr/>
              <p:nvPr/>
            </p:nvSpPr>
            <p:spPr>
              <a:xfrm>
                <a:off x="2249932" y="4614590"/>
                <a:ext cx="1138174" cy="4010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35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4" name="P_6_AN.4_1#9929d3249.blank?vbadefaultcenterpage=1&amp;parentnodeid=9087c7956&amp;vbapositionanswer=4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932" y="4614590"/>
                <a:ext cx="1138174" cy="401066"/>
              </a:xfrm>
              <a:prstGeom prst="rect">
                <a:avLst/>
              </a:prstGeom>
              <a:blipFill rotWithShape="1">
                <a:blip r:embed="rId5"/>
                <a:stretch>
                  <a:fillRect l="-11" t="-11" r="33" b="-10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P_6_BD#9929d3249?colgroup=2,8,24&amp;vbadefaultcenterpage=1&amp;parentnodeid=9087c7956&amp;vbahtmlprocessed=1&amp;bbb=1"/>
          <p:cNvSpPr txBox="1"/>
          <p:nvPr/>
        </p:nvSpPr>
        <p:spPr>
          <a:xfrm>
            <a:off x="9109456" y="2062144"/>
            <a:ext cx="2540000" cy="495520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>
                <a:latin typeface="Times New Roman" panose="02020603050405020304" pitchFamily="34" charset="0"/>
              </a:rPr>
              <a:t>续表</a:t>
            </a:r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c56b61255?segpoint=1&amp;vbadefaultcenterpage=1&amp;parentnodeid=6fe2af118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二、两条直线的交点坐标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6_BD#e62201db3?vbadefaultcenterpage=1&amp;parentnodeid=c56b61255&amp;vbahtmlprocessed=1&amp;bbb=1&amp;hasbroken=1"/>
              <p:cNvSpPr/>
              <p:nvPr/>
            </p:nvSpPr>
            <p:spPr>
              <a:xfrm>
                <a:off x="502920" y="1292448"/>
                <a:ext cx="11183112" cy="278955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已知两条直线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相交，则交点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的坐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标是方程组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=0,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的解.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【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提醒】方程组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d>
                              <m:dPr>
                                <m:begChr m:val=""/>
                                <m:endChr m:val=""/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34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有唯一解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⇔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34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相交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,</m:t>
                                </m:r>
                              </m:e>
                            </m:d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d>
                              <m:dPr>
                                <m:begChr m:val=""/>
                                <m:endChr m:val=""/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34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无解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⇔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34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平行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,</m:t>
                                </m:r>
                              </m:e>
                            </m:d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d>
                              <m:dPr>
                                <m:begChr m:val=""/>
                                <m:endChr m:val=""/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34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有无数个解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⇔</m:t>
                                </m:r>
                                <m:r>
                                  <m:rPr>
                                    <m:nor/>
                                  </m:rP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Times New Roman" panose="02020603050405020304" pitchFamily="34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重合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.</m:t>
                                </m:r>
                              </m:e>
                            </m:d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P_6_BD#e62201db3?vbadefaultcenterpage=1&amp;parentnodeid=c56b6125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92448"/>
                <a:ext cx="11183112" cy="2789555"/>
              </a:xfrm>
              <a:prstGeom prst="rect">
                <a:avLst/>
              </a:prstGeom>
              <a:blipFill rotWithShape="1">
                <a:blip r:embed="rId3"/>
                <a:stretch>
                  <a:fillRect t="-8" r="-22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66a6f6009?segpoint=1&amp;vbadefaultcenterpage=1&amp;parentnodeid=6fe2af118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三、三种距离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P_6_BD#796428ca3?colgroup=2,21,11&amp;vbadefaultcenterpage=1&amp;parentnodeid=66a6f6009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419448"/>
              <a:ext cx="11146536" cy="3273108"/>
            </p:xfrm>
            <a:graphic>
              <a:graphicData uri="http://schemas.openxmlformats.org/drawingml/2006/table">
                <a:tbl>
                  <a:tblPr/>
                  <a:tblGrid>
                    <a:gridCol w="8046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59282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7490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1371156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点点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距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点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之间的距离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⑤</a:t>
                          </a:r>
                          <a:r>
                            <a:rPr lang="en-US" altLang="zh-CN" sz="240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_____________________</a:t>
                          </a: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0844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点线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距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点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0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到直线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𝑙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34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：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𝐴𝑥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𝐵𝑦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𝐶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的距离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𝑑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𝑑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⑥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</a:t>
                          </a:r>
                          <a:r>
                            <a:rPr lang="en-US" altLang="zh-CN" sz="3950" b="0" i="0" u="sng" kern="0" spc="-99900" dirty="0">
                              <a:solidFill>
                                <a:srgbClr val="FFFFFF"/>
                              </a:solidFill>
                              <a:latin typeface="宋体" panose="02010600030101010101" pitchFamily="2" charset="-122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10844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线线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距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两条平行直线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𝐴𝑥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𝐵𝑦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与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𝐴𝑥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𝐵𝑦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间的距离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𝑑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𝑑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⑦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</a:t>
                          </a:r>
                          <a:r>
                            <a:rPr lang="en-US" altLang="zh-CN" sz="3950" b="0" i="0" u="sng" kern="0" spc="-99900" dirty="0">
                              <a:solidFill>
                                <a:srgbClr val="FFFFFF"/>
                              </a:solidFill>
                              <a:latin typeface="宋体" panose="02010600030101010101" pitchFamily="2" charset="-122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P_6_BD#796428ca3?colgroup=2,21,11&amp;vbadefaultcenterpage=1&amp;parentnodeid=66a6f6009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419448"/>
              <a:ext cx="11146536" cy="3192844"/>
            </p:xfrm>
            <a:graphic>
              <a:graphicData uri="http://schemas.openxmlformats.org/drawingml/2006/table">
                <a:tbl>
                  <a:tblPr/>
                  <a:tblGrid>
                    <a:gridCol w="804672"/>
                    <a:gridCol w="6592824"/>
                    <a:gridCol w="3749040"/>
                  </a:tblGrid>
                  <a:tr h="1370965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点点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距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  <a:tr h="94996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点线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距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  <a:tr h="94996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线线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距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P_6_AN.5_1#796428ca3.blank?vbadefaultcenterpage=1&amp;parentnodeid=66a6f6009&amp;vbapositionanswer=5&amp;vbahtmlprocessed=1&amp;bbb=1&amp;rh=37.8"/>
              <p:cNvSpPr/>
              <p:nvPr/>
            </p:nvSpPr>
            <p:spPr>
              <a:xfrm>
                <a:off x="8292817" y="2043344"/>
                <a:ext cx="3447923" cy="44291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latinLnBrk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4" name="P_6_AN.5_1#796428ca3.blank?vbadefaultcenterpage=1&amp;parentnodeid=66a6f6009&amp;vbapositionanswer=5&amp;vbahtmlprocessed=1&amp;bbb=1&amp;rh=37.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817" y="2043344"/>
                <a:ext cx="3447923" cy="442913"/>
              </a:xfrm>
              <a:prstGeom prst="rect">
                <a:avLst/>
              </a:prstGeom>
              <a:blipFill rotWithShape="1">
                <a:blip r:embed="rId4"/>
                <a:stretch>
                  <a:fillRect l="-10" t="-124" r="7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P_6_AN.6_1#796428ca3.blank?vbadefaultcenterpage=1&amp;parentnodeid=66a6f6009&amp;vbapositionanswer=6&amp;vbahtmlprocessed=1&amp;rh=48.6"/>
              <p:cNvSpPr/>
              <p:nvPr/>
            </p:nvSpPr>
            <p:spPr>
              <a:xfrm>
                <a:off x="8922884" y="2944464"/>
                <a:ext cx="1571244" cy="55886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44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5" name="P_6_AN.6_1#796428ca3.blank?vbadefaultcenterpage=1&amp;parentnodeid=66a6f6009&amp;vbapositionanswer=6&amp;vbahtmlprocessed=1&amp;rh=48.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884" y="2944464"/>
                <a:ext cx="1571244" cy="558864"/>
              </a:xfrm>
              <a:prstGeom prst="rect">
                <a:avLst/>
              </a:prstGeom>
              <a:blipFill rotWithShape="1">
                <a:blip r:embed="rId5"/>
                <a:stretch>
                  <a:fillRect l="-32" t="-108" r="8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P_6_AN.7_1#796428ca3.blank?vbadefaultcenterpage=1&amp;parentnodeid=66a6f6009&amp;vbapositionanswer=7&amp;vbahtmlprocessed=1&amp;rh=48.6"/>
              <p:cNvSpPr/>
              <p:nvPr/>
            </p:nvSpPr>
            <p:spPr>
              <a:xfrm>
                <a:off x="8897484" y="3863436"/>
                <a:ext cx="1003364" cy="55886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44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6" name="P_6_AN.7_1#796428ca3.blank?vbadefaultcenterpage=1&amp;parentnodeid=66a6f6009&amp;vbapositionanswer=7&amp;vbahtmlprocessed=1&amp;rh=48.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7484" y="3863436"/>
                <a:ext cx="1003364" cy="558864"/>
              </a:xfrm>
              <a:prstGeom prst="rect">
                <a:avLst/>
              </a:prstGeom>
              <a:blipFill rotWithShape="1">
                <a:blip r:embed="rId6"/>
                <a:stretch>
                  <a:fillRect l="-50" t="-17" r="56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6" grpId="0" build="p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ZiMTU1MDljNDlhODY1MWYwNDk4MjYwNjJlNDA3ZTQifQ=="/>
</p:tagLst>
</file>

<file path=ppt/theme/theme1.xml><?xml version="1.0" encoding="utf-8"?>
<a:theme xmlns:a="http://schemas.openxmlformats.org/drawingml/2006/ma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971</Words>
  <Application>Microsoft Office PowerPoint</Application>
  <PresentationFormat>宽屏</PresentationFormat>
  <Paragraphs>403</Paragraphs>
  <Slides>49</Slides>
  <Notes>48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8" baseType="lpstr">
      <vt:lpstr>MS Mincho</vt:lpstr>
      <vt:lpstr>等线</vt:lpstr>
      <vt:lpstr>宋体</vt:lpstr>
      <vt:lpstr>微软雅黑</vt:lpstr>
      <vt:lpstr>Arial</vt:lpstr>
      <vt:lpstr>Calibri</vt:lpstr>
      <vt:lpstr>Cambria Math</vt:lpstr>
      <vt:lpstr>Times New Roman</vt:lpstr>
      <vt:lpstr/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微软用户</cp:lastModifiedBy>
  <cp:revision>6</cp:revision>
  <dcterms:created xsi:type="dcterms:W3CDTF">2023-12-21T12:29:00Z</dcterms:created>
  <dcterms:modified xsi:type="dcterms:W3CDTF">2024-01-18T08:26:56Z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9CE53ECE76284829A4C9BC098B0F2DED_12</vt:lpwstr>
  </property>
  <property fmtid="{D5CDD505-2E9C-101B-9397-08002B2CF9AE}" pid="3" name="KSOProductBuildVer">
    <vt:lpwstr>2052-12.1.0.15990</vt:lpwstr>
  </property>
</Properties>
</file>